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1" r:id="rId3"/>
    <p:sldId id="257" r:id="rId4"/>
    <p:sldId id="260" r:id="rId5"/>
  </p:sldIdLst>
  <p:sldSz cx="6858000" cy="9144000" type="screen4x3"/>
  <p:notesSz cx="9874250" cy="132222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D961"/>
    <a:srgbClr val="FFE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7" autoAdjust="0"/>
    <p:restoredTop sz="94660"/>
  </p:normalViewPr>
  <p:slideViewPr>
    <p:cSldViewPr>
      <p:cViewPr>
        <p:scale>
          <a:sx n="100" d="100"/>
          <a:sy n="100" d="100"/>
        </p:scale>
        <p:origin x="-186" y="9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8841" cy="661115"/>
          </a:xfrm>
          <a:prstGeom prst="rect">
            <a:avLst/>
          </a:prstGeom>
        </p:spPr>
        <p:txBody>
          <a:bodyPr vert="horz" lIns="126277" tIns="63139" rIns="126277" bIns="63139" rtlCol="0"/>
          <a:lstStyle>
            <a:lvl1pPr algn="l">
              <a:defRPr sz="1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25" y="0"/>
            <a:ext cx="4278841" cy="661115"/>
          </a:xfrm>
          <a:prstGeom prst="rect">
            <a:avLst/>
          </a:prstGeom>
        </p:spPr>
        <p:txBody>
          <a:bodyPr vert="horz" lIns="126277" tIns="63139" rIns="126277" bIns="63139" rtlCol="0"/>
          <a:lstStyle>
            <a:lvl1pPr algn="r">
              <a:defRPr sz="1600"/>
            </a:lvl1pPr>
          </a:lstStyle>
          <a:p>
            <a:fld id="{800C471A-EE70-4B7C-9B4C-E6CDC53FCB31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76575" y="992188"/>
            <a:ext cx="3721100" cy="4959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6277" tIns="63139" rIns="126277" bIns="631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6" y="6280589"/>
            <a:ext cx="7899399" cy="5950029"/>
          </a:xfrm>
          <a:prstGeom prst="rect">
            <a:avLst/>
          </a:prstGeom>
        </p:spPr>
        <p:txBody>
          <a:bodyPr vert="horz" lIns="126277" tIns="63139" rIns="126277" bIns="6313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2558878"/>
            <a:ext cx="4278841" cy="661115"/>
          </a:xfrm>
          <a:prstGeom prst="rect">
            <a:avLst/>
          </a:prstGeom>
        </p:spPr>
        <p:txBody>
          <a:bodyPr vert="horz" lIns="126277" tIns="63139" rIns="126277" bIns="63139" rtlCol="0" anchor="b"/>
          <a:lstStyle>
            <a:lvl1pPr algn="l">
              <a:defRPr sz="1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25" y="12558878"/>
            <a:ext cx="4278841" cy="661115"/>
          </a:xfrm>
          <a:prstGeom prst="rect">
            <a:avLst/>
          </a:prstGeom>
        </p:spPr>
        <p:txBody>
          <a:bodyPr vert="horz" lIns="126277" tIns="63139" rIns="126277" bIns="63139" rtlCol="0" anchor="b"/>
          <a:lstStyle>
            <a:lvl1pPr algn="r">
              <a:defRPr sz="1600"/>
            </a:lvl1pPr>
          </a:lstStyle>
          <a:p>
            <a:fld id="{A914AECD-470B-49B9-AEB7-5613D6BE26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321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2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rgbClr val="FFE69B"/>
            </a:gs>
            <a:gs pos="29000">
              <a:schemeClr val="tx1"/>
            </a:gs>
            <a:gs pos="100000">
              <a:srgbClr val="FFC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Прямая со стрелкой 80"/>
          <p:cNvCxnSpPr/>
          <p:nvPr/>
        </p:nvCxnSpPr>
        <p:spPr>
          <a:xfrm flipH="1" flipV="1">
            <a:off x="4230786" y="7530061"/>
            <a:ext cx="258322" cy="867714"/>
          </a:xfrm>
          <a:prstGeom prst="straightConnector1">
            <a:avLst/>
          </a:prstGeom>
          <a:ln w="63500" cap="rnd">
            <a:solidFill>
              <a:srgbClr val="00206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V="1">
            <a:off x="3322116" y="7520564"/>
            <a:ext cx="185446" cy="869527"/>
          </a:xfrm>
          <a:prstGeom prst="straightConnector1">
            <a:avLst/>
          </a:prstGeom>
          <a:ln w="63500" cap="rnd">
            <a:solidFill>
              <a:srgbClr val="00206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1512548" y="5979176"/>
            <a:ext cx="765150" cy="363628"/>
          </a:xfrm>
          <a:prstGeom prst="straightConnector1">
            <a:avLst/>
          </a:prstGeom>
          <a:ln w="63500" cap="rnd">
            <a:solidFill>
              <a:srgbClr val="00B05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>
            <a:off x="4656582" y="6138231"/>
            <a:ext cx="357192" cy="285755"/>
          </a:xfrm>
          <a:prstGeom prst="straightConnector1">
            <a:avLst/>
          </a:prstGeom>
          <a:ln w="63500" cap="rnd">
            <a:solidFill>
              <a:srgbClr val="00206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31" idx="0"/>
            <a:endCxn id="22" idx="4"/>
          </p:cNvCxnSpPr>
          <p:nvPr/>
        </p:nvCxnSpPr>
        <p:spPr>
          <a:xfrm flipV="1">
            <a:off x="4021979" y="6132743"/>
            <a:ext cx="185446" cy="869527"/>
          </a:xfrm>
          <a:prstGeom prst="straightConnector1">
            <a:avLst/>
          </a:prstGeom>
          <a:ln w="63500" cap="rnd">
            <a:solidFill>
              <a:srgbClr val="00206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4414748" y="4754290"/>
            <a:ext cx="380616" cy="410180"/>
          </a:xfrm>
          <a:prstGeom prst="straightConnector1">
            <a:avLst/>
          </a:prstGeom>
          <a:ln w="63500" cap="rnd">
            <a:solidFill>
              <a:srgbClr val="00206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6" idx="1"/>
            <a:endCxn id="22" idx="6"/>
          </p:cNvCxnSpPr>
          <p:nvPr/>
        </p:nvCxnSpPr>
        <p:spPr>
          <a:xfrm flipH="1" flipV="1">
            <a:off x="4874922" y="5609186"/>
            <a:ext cx="366216" cy="237917"/>
          </a:xfrm>
          <a:prstGeom prst="straightConnector1">
            <a:avLst/>
          </a:prstGeom>
          <a:ln w="63500" cap="rnd">
            <a:solidFill>
              <a:srgbClr val="00206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0" idx="0"/>
            <a:endCxn id="15" idx="4"/>
          </p:cNvCxnSpPr>
          <p:nvPr/>
        </p:nvCxnSpPr>
        <p:spPr>
          <a:xfrm flipV="1">
            <a:off x="2531944" y="6128448"/>
            <a:ext cx="274906" cy="638696"/>
          </a:xfrm>
          <a:prstGeom prst="straightConnector1">
            <a:avLst/>
          </a:prstGeom>
          <a:ln w="63500" cap="rnd">
            <a:solidFill>
              <a:srgbClr val="00B05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1556326" y="6084850"/>
            <a:ext cx="824467" cy="1009540"/>
          </a:xfrm>
          <a:prstGeom prst="straightConnector1">
            <a:avLst/>
          </a:prstGeom>
          <a:ln w="63500" cap="rnd">
            <a:solidFill>
              <a:srgbClr val="00B05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419965" y="2504235"/>
            <a:ext cx="475861" cy="360780"/>
          </a:xfrm>
          <a:prstGeom prst="straightConnector1">
            <a:avLst/>
          </a:prstGeom>
          <a:ln w="63500" cap="rnd">
            <a:solidFill>
              <a:srgbClr val="FFC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3837794" y="2514326"/>
            <a:ext cx="475861" cy="360780"/>
          </a:xfrm>
          <a:prstGeom prst="straightConnector1">
            <a:avLst/>
          </a:prstGeom>
          <a:ln w="63500" cap="rnd">
            <a:solidFill>
              <a:srgbClr val="FFC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3" idx="3"/>
            <a:endCxn id="15" idx="2"/>
          </p:cNvCxnSpPr>
          <p:nvPr/>
        </p:nvCxnSpPr>
        <p:spPr>
          <a:xfrm>
            <a:off x="1744302" y="5505373"/>
            <a:ext cx="395049" cy="102916"/>
          </a:xfrm>
          <a:prstGeom prst="straightConnector1">
            <a:avLst/>
          </a:prstGeom>
          <a:ln w="63500" cap="rnd">
            <a:solidFill>
              <a:srgbClr val="00B05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15" idx="1"/>
          </p:cNvCxnSpPr>
          <p:nvPr/>
        </p:nvCxnSpPr>
        <p:spPr>
          <a:xfrm>
            <a:off x="1772816" y="4914168"/>
            <a:ext cx="562041" cy="326312"/>
          </a:xfrm>
          <a:prstGeom prst="straightConnector1">
            <a:avLst/>
          </a:prstGeom>
          <a:ln w="63500" cap="rnd">
            <a:solidFill>
              <a:srgbClr val="00B05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139351" y="5088129"/>
            <a:ext cx="1334998" cy="1040319"/>
          </a:xfrm>
          <a:prstGeom prst="ellipse">
            <a:avLst/>
          </a:prstGeom>
          <a:solidFill>
            <a:srgbClr val="00B050"/>
          </a:solidFill>
          <a:ln>
            <a:solidFill>
              <a:srgbClr val="BF5B09"/>
            </a:solidFill>
          </a:ln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100" b="1" dirty="0" smtClean="0">
                <a:solidFill>
                  <a:prstClr val="white"/>
                </a:solidFill>
                <a:effectLst>
                  <a:outerShdw blurRad="254000" dist="50800" dir="5400000" algn="ctr" rotWithShape="0">
                    <a:srgbClr val="1F497D">
                      <a:lumMod val="60000"/>
                      <a:lumOff val="40000"/>
                    </a:srgbClr>
                  </a:outerShdw>
                </a:effectLst>
                <a:latin typeface="Tahoma" pitchFamily="34" charset="0"/>
              </a:rPr>
              <a:t>ежемесячные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100" b="1" dirty="0" smtClean="0">
                <a:solidFill>
                  <a:prstClr val="white"/>
                </a:solidFill>
                <a:effectLst>
                  <a:outerShdw blurRad="254000" dist="50800" dir="5400000" algn="ctr" rotWithShape="0">
                    <a:srgbClr val="1F497D">
                      <a:lumMod val="60000"/>
                      <a:lumOff val="40000"/>
                    </a:srgbClr>
                  </a:outerShdw>
                </a:effectLst>
                <a:latin typeface="Tahoma" pitchFamily="34" charset="0"/>
              </a:rPr>
              <a:t>дополнительные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100" b="1" dirty="0" smtClean="0">
                <a:solidFill>
                  <a:prstClr val="white"/>
                </a:solidFill>
                <a:effectLst>
                  <a:outerShdw blurRad="254000" dist="50800" dir="5400000" algn="ctr" rotWithShape="0">
                    <a:srgbClr val="1F497D">
                      <a:lumMod val="60000"/>
                      <a:lumOff val="40000"/>
                    </a:srgbClr>
                  </a:outerShdw>
                </a:effectLst>
                <a:latin typeface="Tahoma" pitchFamily="34" charset="0"/>
              </a:rPr>
              <a:t>выплаты</a:t>
            </a:r>
            <a:r>
              <a:rPr lang="ru-RU" sz="1100" b="1" dirty="0" smtClean="0">
                <a:solidFill>
                  <a:srgbClr val="7030A0"/>
                </a:solidFill>
                <a:effectLst>
                  <a:outerShdw blurRad="254000" dist="50800" dir="5400000" algn="ctr" rotWithShape="0">
                    <a:srgbClr val="1F497D">
                      <a:lumMod val="60000"/>
                      <a:lumOff val="40000"/>
                    </a:srgbClr>
                  </a:outerShdw>
                </a:effectLst>
                <a:latin typeface="Tahoma" pitchFamily="34" charset="0"/>
              </a:rPr>
              <a:t> </a:t>
            </a:r>
            <a:endParaRPr lang="ru-RU" sz="1100" b="1" dirty="0">
              <a:solidFill>
                <a:srgbClr val="7030A0"/>
              </a:solidFill>
              <a:effectLst>
                <a:outerShdw blurRad="254000" dist="50800" dir="5400000" algn="ctr" rotWithShape="0">
                  <a:srgbClr val="1F497D">
                    <a:lumMod val="60000"/>
                    <a:lumOff val="40000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527705" y="2772249"/>
            <a:ext cx="1785950" cy="10001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600" b="1" dirty="0" smtClean="0">
                <a:solidFill>
                  <a:prstClr val="white"/>
                </a:solidFill>
                <a:effectLst>
                  <a:outerShdw blurRad="254000" dist="50800" dir="5400000" algn="ctr" rotWithShape="0">
                    <a:srgbClr val="1F497D">
                      <a:lumMod val="60000"/>
                      <a:lumOff val="40000"/>
                    </a:srgbClr>
                  </a:outerShdw>
                </a:effectLst>
                <a:latin typeface="Tahoma" pitchFamily="34" charset="0"/>
              </a:rPr>
              <a:t>оклад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600" b="1" dirty="0" smtClean="0">
                <a:solidFill>
                  <a:prstClr val="white"/>
                </a:solidFill>
                <a:effectLst>
                  <a:outerShdw blurRad="254000" dist="50800" dir="5400000" algn="ctr" rotWithShape="0">
                    <a:srgbClr val="1F497D">
                      <a:lumMod val="60000"/>
                      <a:lumOff val="40000"/>
                    </a:srgbClr>
                  </a:outerShdw>
                </a:effectLst>
                <a:latin typeface="Tahoma" pitchFamily="34" charset="0"/>
              </a:rPr>
              <a:t>денежного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600" b="1" dirty="0" smtClean="0">
                <a:solidFill>
                  <a:prstClr val="white"/>
                </a:solidFill>
                <a:effectLst>
                  <a:outerShdw blurRad="254000" dist="50800" dir="5400000" algn="ctr" rotWithShape="0">
                    <a:srgbClr val="1F497D">
                      <a:lumMod val="60000"/>
                      <a:lumOff val="40000"/>
                    </a:srgbClr>
                  </a:outerShdw>
                </a:effectLst>
                <a:latin typeface="Tahoma" pitchFamily="34" charset="0"/>
              </a:rPr>
              <a:t>содержания</a:t>
            </a:r>
            <a:endParaRPr lang="ru-RU" sz="1600" b="1" dirty="0">
              <a:solidFill>
                <a:prstClr val="white"/>
              </a:solidFill>
              <a:effectLst>
                <a:outerShdw blurRad="254000" dist="50800" dir="5400000" algn="ctr" rotWithShape="0">
                  <a:srgbClr val="1F497D">
                    <a:lumMod val="60000"/>
                    <a:lumOff val="40000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17" name="AutoShape 26"/>
          <p:cNvSpPr>
            <a:spLocks noChangeArrowheads="1"/>
          </p:cNvSpPr>
          <p:nvPr/>
        </p:nvSpPr>
        <p:spPr bwMode="auto">
          <a:xfrm>
            <a:off x="501542" y="1767859"/>
            <a:ext cx="2808288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>
            <a:prstShdw prst="shdw17" dist="17961" dir="2700000">
              <a:srgbClr val="7E868F"/>
            </a:prstShdw>
          </a:effec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Arial" charset="0"/>
              </a:rPr>
              <a:t>оклад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Arial" charset="0"/>
              </a:rPr>
              <a:t>по воинской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Arial" charset="0"/>
              </a:rPr>
              <a:t>должности</a:t>
            </a:r>
            <a:endParaRPr lang="ru-RU" sz="14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AutoShape 26"/>
          <p:cNvSpPr>
            <a:spLocks noChangeArrowheads="1"/>
          </p:cNvSpPr>
          <p:nvPr/>
        </p:nvSpPr>
        <p:spPr bwMode="auto">
          <a:xfrm>
            <a:off x="3571900" y="1767859"/>
            <a:ext cx="2665412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>
            <a:prstShdw prst="shdw17" dist="17961" dir="2700000">
              <a:srgbClr val="7E868F"/>
            </a:prstShdw>
          </a:effec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Arial" charset="0"/>
              </a:rPr>
              <a:t>оклад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Arial" charset="0"/>
              </a:rPr>
              <a:t> по воинскому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Arial" charset="0"/>
              </a:rPr>
              <a:t>званию</a:t>
            </a:r>
            <a:endParaRPr lang="ru-RU" sz="14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" name="AutoShape 26"/>
          <p:cNvSpPr>
            <a:spLocks noChangeArrowheads="1"/>
          </p:cNvSpPr>
          <p:nvPr/>
        </p:nvSpPr>
        <p:spPr bwMode="auto">
          <a:xfrm>
            <a:off x="99309" y="2708344"/>
            <a:ext cx="2232026" cy="1071568"/>
          </a:xfrm>
          <a:prstGeom prst="roundRect">
            <a:avLst>
              <a:gd name="adj" fmla="val 16667"/>
            </a:avLst>
          </a:prstGeom>
          <a:solidFill>
            <a:schemeClr val="tx1">
              <a:lumMod val="85000"/>
            </a:schemeClr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E868F"/>
            </a:prstShdw>
          </a:effectLst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/>
            </a:pPr>
            <a:r>
              <a:rPr lang="ru-RU" sz="1000" dirty="0" smtClean="0">
                <a:solidFill>
                  <a:schemeClr val="bg1"/>
                </a:solidFill>
                <a:latin typeface="Arial" charset="0"/>
              </a:rPr>
              <a:t>1т.р.  - 10400 руб.; 2т.р. - 11440 руб.</a:t>
            </a:r>
          </a:p>
          <a:p>
            <a:pPr>
              <a:lnSpc>
                <a:spcPct val="80000"/>
              </a:lnSpc>
              <a:defRPr/>
            </a:pPr>
            <a:r>
              <a:rPr lang="ru-RU" sz="1000" dirty="0" smtClean="0">
                <a:solidFill>
                  <a:schemeClr val="bg1"/>
                </a:solidFill>
                <a:latin typeface="Arial" charset="0"/>
              </a:rPr>
              <a:t>3т.р.  - 12480 руб.; 4т.р. - 13520 руб.</a:t>
            </a:r>
          </a:p>
          <a:p>
            <a:pPr>
              <a:lnSpc>
                <a:spcPct val="80000"/>
              </a:lnSpc>
              <a:defRPr/>
            </a:pPr>
            <a:r>
              <a:rPr lang="ru-RU" sz="1000" dirty="0" smtClean="0">
                <a:solidFill>
                  <a:schemeClr val="bg1"/>
                </a:solidFill>
                <a:latin typeface="Arial" charset="0"/>
              </a:rPr>
              <a:t>5т.р.  - 15600 руб.; 6т.р. - 16640 руб.</a:t>
            </a:r>
          </a:p>
          <a:p>
            <a:pPr>
              <a:lnSpc>
                <a:spcPct val="80000"/>
              </a:lnSpc>
              <a:defRPr/>
            </a:pPr>
            <a:r>
              <a:rPr lang="ru-RU" sz="1000" dirty="0" smtClean="0">
                <a:solidFill>
                  <a:schemeClr val="bg1"/>
                </a:solidFill>
                <a:latin typeface="Arial" charset="0"/>
              </a:rPr>
              <a:t>7т.р.  - 17680 руб.; 8т.р. - 18200 руб.</a:t>
            </a:r>
          </a:p>
          <a:p>
            <a:pPr>
              <a:lnSpc>
                <a:spcPct val="80000"/>
              </a:lnSpc>
              <a:defRPr/>
            </a:pPr>
            <a:r>
              <a:rPr lang="ru-RU" sz="1000" dirty="0" smtClean="0">
                <a:solidFill>
                  <a:schemeClr val="bg1"/>
                </a:solidFill>
                <a:latin typeface="Arial" charset="0"/>
              </a:rPr>
              <a:t>                   9т.р.  - 18720 руб.</a:t>
            </a:r>
          </a:p>
        </p:txBody>
      </p:sp>
      <p:sp>
        <p:nvSpPr>
          <p:cNvPr id="21" name="AutoShape 26"/>
          <p:cNvSpPr>
            <a:spLocks noChangeArrowheads="1"/>
          </p:cNvSpPr>
          <p:nvPr/>
        </p:nvSpPr>
        <p:spPr bwMode="auto">
          <a:xfrm>
            <a:off x="4515763" y="2708343"/>
            <a:ext cx="2214578" cy="1071569"/>
          </a:xfrm>
          <a:prstGeom prst="roundRect">
            <a:avLst>
              <a:gd name="adj" fmla="val 16667"/>
            </a:avLst>
          </a:prstGeom>
          <a:solidFill>
            <a:schemeClr val="tx1">
              <a:lumMod val="85000"/>
            </a:schemeClr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E868F"/>
            </a:prstShdw>
          </a:effectLst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/>
            </a:pPr>
            <a:r>
              <a:rPr lang="ru-RU" sz="1200" dirty="0" smtClean="0">
                <a:solidFill>
                  <a:srgbClr val="3333FF"/>
                </a:solidFill>
                <a:latin typeface="Arial" charset="0"/>
              </a:rPr>
              <a:t>   </a:t>
            </a:r>
            <a:r>
              <a:rPr lang="ru-RU" sz="1000" dirty="0" smtClean="0">
                <a:solidFill>
                  <a:schemeClr val="bg1"/>
                </a:solidFill>
                <a:latin typeface="Arial" charset="0"/>
              </a:rPr>
              <a:t>рядовой                      -  5 200 руб.</a:t>
            </a:r>
          </a:p>
          <a:p>
            <a:pPr>
              <a:lnSpc>
                <a:spcPct val="80000"/>
              </a:lnSpc>
              <a:defRPr/>
            </a:pPr>
            <a:r>
              <a:rPr lang="ru-RU" sz="1000" dirty="0" smtClean="0">
                <a:solidFill>
                  <a:schemeClr val="bg1"/>
                </a:solidFill>
                <a:latin typeface="Arial" charset="0"/>
              </a:rPr>
              <a:t>   ефрейтор                    -  5 720 руб.</a:t>
            </a:r>
          </a:p>
          <a:p>
            <a:pPr>
              <a:lnSpc>
                <a:spcPct val="80000"/>
              </a:lnSpc>
              <a:defRPr/>
            </a:pPr>
            <a:r>
              <a:rPr lang="ru-RU" sz="1000" dirty="0" smtClean="0">
                <a:solidFill>
                  <a:schemeClr val="bg1"/>
                </a:solidFill>
                <a:latin typeface="Arial" charset="0"/>
              </a:rPr>
              <a:t>   младший сержант      -  6 240 руб.</a:t>
            </a:r>
          </a:p>
          <a:p>
            <a:pPr>
              <a:lnSpc>
                <a:spcPct val="80000"/>
              </a:lnSpc>
              <a:defRPr/>
            </a:pPr>
            <a:r>
              <a:rPr lang="ru-RU" sz="1000" dirty="0" smtClean="0">
                <a:solidFill>
                  <a:schemeClr val="bg1"/>
                </a:solidFill>
                <a:latin typeface="Arial" charset="0"/>
              </a:rPr>
              <a:t>   сержант                       -  6 760 руб.</a:t>
            </a:r>
          </a:p>
          <a:p>
            <a:pPr>
              <a:lnSpc>
                <a:spcPct val="80000"/>
              </a:lnSpc>
              <a:defRPr/>
            </a:pPr>
            <a:r>
              <a:rPr lang="ru-RU" sz="1000" dirty="0" smtClean="0">
                <a:solidFill>
                  <a:schemeClr val="bg1"/>
                </a:solidFill>
                <a:latin typeface="Arial" charset="0"/>
              </a:rPr>
              <a:t>   старший сержант        - 7 280 руб.</a:t>
            </a:r>
          </a:p>
          <a:p>
            <a:pPr>
              <a:lnSpc>
                <a:spcPct val="80000"/>
              </a:lnSpc>
              <a:defRPr/>
            </a:pPr>
            <a:r>
              <a:rPr lang="ru-RU" sz="1000" dirty="0" smtClean="0">
                <a:solidFill>
                  <a:schemeClr val="bg1"/>
                </a:solidFill>
                <a:latin typeface="Arial" charset="0"/>
              </a:rPr>
              <a:t>   старшина                     - 7 800 руб.</a:t>
            </a:r>
            <a:endParaRPr lang="en-US" sz="1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539927" y="5085628"/>
            <a:ext cx="1334995" cy="1047115"/>
          </a:xfrm>
          <a:prstGeom prst="ellipse">
            <a:avLst/>
          </a:prstGeom>
          <a:solidFill>
            <a:srgbClr val="00B0F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100" b="1" dirty="0" smtClean="0">
                <a:solidFill>
                  <a:prstClr val="white"/>
                </a:solidFill>
                <a:effectLst>
                  <a:outerShdw blurRad="254000" dist="50800" dir="5400000" algn="ctr" rotWithShape="0">
                    <a:srgbClr val="1F497D">
                      <a:lumMod val="60000"/>
                      <a:lumOff val="40000"/>
                    </a:srgbClr>
                  </a:outerShdw>
                </a:effectLst>
                <a:latin typeface="Tahoma" pitchFamily="34" charset="0"/>
              </a:rPr>
              <a:t>иные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100" b="1" dirty="0" smtClean="0">
                <a:solidFill>
                  <a:prstClr val="white"/>
                </a:solidFill>
                <a:effectLst>
                  <a:outerShdw blurRad="254000" dist="50800" dir="5400000" algn="ctr" rotWithShape="0">
                    <a:srgbClr val="1F497D">
                      <a:lumMod val="60000"/>
                      <a:lumOff val="40000"/>
                    </a:srgbClr>
                  </a:outerShdw>
                </a:effectLst>
                <a:latin typeface="Tahoma" pitchFamily="34" charset="0"/>
              </a:rPr>
              <a:t>дополнительные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100" b="1" dirty="0" smtClean="0">
                <a:solidFill>
                  <a:prstClr val="white"/>
                </a:solidFill>
                <a:effectLst>
                  <a:outerShdw blurRad="254000" dist="50800" dir="5400000" algn="ctr" rotWithShape="0">
                    <a:srgbClr val="1F497D">
                      <a:lumMod val="60000"/>
                      <a:lumOff val="40000"/>
                    </a:srgbClr>
                  </a:outerShdw>
                </a:effectLst>
                <a:latin typeface="Tahoma" pitchFamily="34" charset="0"/>
              </a:rPr>
              <a:t>выплаты</a:t>
            </a:r>
            <a:endParaRPr lang="ru-RU" sz="1100" b="1" dirty="0">
              <a:solidFill>
                <a:prstClr val="white"/>
              </a:solidFill>
              <a:effectLst>
                <a:outerShdw blurRad="254000" dist="50800" dir="5400000" algn="ctr" rotWithShape="0">
                  <a:srgbClr val="1F497D">
                    <a:lumMod val="60000"/>
                    <a:lumOff val="40000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23" name="AutoShape 26"/>
          <p:cNvSpPr>
            <a:spLocks noChangeArrowheads="1"/>
          </p:cNvSpPr>
          <p:nvPr/>
        </p:nvSpPr>
        <p:spPr bwMode="auto">
          <a:xfrm>
            <a:off x="101228" y="5183901"/>
            <a:ext cx="1643074" cy="642943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E868F"/>
            </a:prstShdw>
          </a:effec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Arial" charset="0"/>
              </a:rPr>
              <a:t>классность</a:t>
            </a:r>
          </a:p>
          <a:p>
            <a:pPr algn="ctr">
              <a:lnSpc>
                <a:spcPct val="80000"/>
              </a:lnSpc>
              <a:defRPr/>
            </a:pPr>
            <a:endParaRPr lang="ru-RU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100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1000" dirty="0" smtClean="0">
                <a:solidFill>
                  <a:schemeClr val="bg1"/>
                </a:solidFill>
                <a:latin typeface="Arial" charset="0"/>
              </a:rPr>
              <a:t>5% -3 класс; 10% -2 класс     </a:t>
            </a:r>
          </a:p>
          <a:p>
            <a:pPr>
              <a:lnSpc>
                <a:spcPct val="80000"/>
              </a:lnSpc>
              <a:defRPr/>
            </a:pPr>
            <a:r>
              <a:rPr lang="ru-RU" sz="1000" dirty="0" smtClean="0">
                <a:solidFill>
                  <a:schemeClr val="bg1"/>
                </a:solidFill>
                <a:latin typeface="Arial" charset="0"/>
              </a:rPr>
              <a:t>20% -1 класс;30% -мастер</a:t>
            </a:r>
            <a:endParaRPr lang="en-US" sz="1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" name="AutoShape 26"/>
          <p:cNvSpPr>
            <a:spLocks noChangeArrowheads="1"/>
          </p:cNvSpPr>
          <p:nvPr/>
        </p:nvSpPr>
        <p:spPr bwMode="auto">
          <a:xfrm>
            <a:off x="116713" y="5963344"/>
            <a:ext cx="1500230" cy="642943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E868F"/>
            </a:prstShdw>
          </a:effec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Arial" charset="0"/>
              </a:rPr>
              <a:t>секретность</a:t>
            </a:r>
          </a:p>
          <a:p>
            <a:pPr algn="ctr">
              <a:lnSpc>
                <a:spcPct val="80000"/>
              </a:lnSpc>
              <a:defRPr/>
            </a:pPr>
            <a:endParaRPr lang="ru-RU" sz="800" dirty="0" smtClean="0">
              <a:solidFill>
                <a:srgbClr val="3333FF"/>
              </a:solidFill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1000" dirty="0" smtClean="0">
                <a:solidFill>
                  <a:schemeClr val="bg1"/>
                </a:solidFill>
                <a:latin typeface="Arial" charset="0"/>
              </a:rPr>
              <a:t>         от 10%  -  до 25% </a:t>
            </a:r>
            <a:endParaRPr lang="en-US" sz="1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" name="AutoShape 26"/>
          <p:cNvSpPr>
            <a:spLocks noChangeArrowheads="1"/>
          </p:cNvSpPr>
          <p:nvPr/>
        </p:nvSpPr>
        <p:spPr bwMode="auto">
          <a:xfrm>
            <a:off x="78117" y="6760892"/>
            <a:ext cx="1500230" cy="951579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E868F"/>
            </a:prstShdw>
          </a:effec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Arial" charset="0"/>
              </a:rPr>
              <a:t>за особые условия</a:t>
            </a:r>
          </a:p>
          <a:p>
            <a:pPr algn="ctr">
              <a:lnSpc>
                <a:spcPct val="80000"/>
              </a:lnSpc>
              <a:defRPr/>
            </a:pPr>
            <a:endParaRPr lang="ru-RU" sz="600" dirty="0" smtClean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800" dirty="0" smtClean="0">
                <a:solidFill>
                  <a:schemeClr val="bg1"/>
                </a:solidFill>
                <a:latin typeface="Arial" charset="0"/>
              </a:rPr>
              <a:t>       </a:t>
            </a:r>
            <a:r>
              <a:rPr lang="ru-RU" sz="1000" b="1" dirty="0" smtClean="0">
                <a:solidFill>
                  <a:schemeClr val="bg1"/>
                </a:solidFill>
                <a:latin typeface="Arial" charset="0"/>
              </a:rPr>
              <a:t>от 10%  -  до 100% </a:t>
            </a:r>
            <a:endParaRPr lang="en-US" sz="1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5241138" y="5455411"/>
            <a:ext cx="1500230" cy="783383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E868F"/>
            </a:prstShdw>
          </a:effec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Arial" charset="0"/>
              </a:rPr>
              <a:t>ежегодная материальная помощь</a:t>
            </a:r>
          </a:p>
          <a:p>
            <a:pPr algn="ctr">
              <a:lnSpc>
                <a:spcPct val="80000"/>
              </a:lnSpc>
              <a:defRPr/>
            </a:pPr>
            <a:endParaRPr lang="ru-RU" sz="200" b="1" i="1" dirty="0" smtClean="0">
              <a:solidFill>
                <a:prstClr val="black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1000" b="1" dirty="0" smtClean="0">
                <a:solidFill>
                  <a:schemeClr val="bg1"/>
                </a:solidFill>
                <a:latin typeface="Arial" charset="0"/>
              </a:rPr>
              <a:t>1 месячный оклад</a:t>
            </a:r>
            <a:endParaRPr lang="en-US" sz="1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" name="AutoShape 26"/>
          <p:cNvSpPr>
            <a:spLocks noChangeArrowheads="1"/>
          </p:cNvSpPr>
          <p:nvPr/>
        </p:nvSpPr>
        <p:spPr bwMode="auto">
          <a:xfrm>
            <a:off x="4669666" y="6441815"/>
            <a:ext cx="2071702" cy="114300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E868F"/>
            </a:prstShdw>
          </a:effec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200" b="1" i="1" dirty="0" smtClean="0">
                <a:solidFill>
                  <a:prstClr val="black"/>
                </a:solidFill>
                <a:latin typeface="Arial" charset="0"/>
              </a:rPr>
              <a:t>повышающий коэффициент к денежному довольствию</a:t>
            </a:r>
          </a:p>
          <a:p>
            <a:pPr algn="ctr">
              <a:lnSpc>
                <a:spcPct val="80000"/>
              </a:lnSpc>
              <a:defRPr/>
            </a:pPr>
            <a:endParaRPr lang="ru-RU" sz="400" dirty="0" smtClean="0">
              <a:solidFill>
                <a:srgbClr val="0000FF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1000" b="1" dirty="0" smtClean="0">
                <a:solidFill>
                  <a:schemeClr val="bg1"/>
                </a:solidFill>
                <a:latin typeface="Arial" charset="0"/>
              </a:rPr>
              <a:t>от 1,1 - до 1,5 </a:t>
            </a:r>
            <a:r>
              <a:rPr lang="ru-RU" sz="1000" b="1" i="1" dirty="0" smtClean="0">
                <a:solidFill>
                  <a:prstClr val="black"/>
                </a:solidFill>
                <a:latin typeface="Arial" charset="0"/>
              </a:rPr>
              <a:t>от условий местности прохождения службы</a:t>
            </a:r>
            <a:endParaRPr lang="ru-RU" sz="1000" b="1" dirty="0" smtClean="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30" name="AutoShape 26"/>
          <p:cNvSpPr>
            <a:spLocks noChangeArrowheads="1"/>
          </p:cNvSpPr>
          <p:nvPr/>
        </p:nvSpPr>
        <p:spPr bwMode="auto">
          <a:xfrm>
            <a:off x="1781829" y="6767144"/>
            <a:ext cx="1500230" cy="947135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E868F"/>
            </a:prstShdw>
          </a:effec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defRPr/>
            </a:pPr>
            <a:endParaRPr lang="ru-RU" sz="400" b="1" i="1" dirty="0" smtClean="0">
              <a:solidFill>
                <a:prstClr val="black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Arial" charset="0"/>
              </a:rPr>
              <a:t>риск в мирное время</a:t>
            </a:r>
          </a:p>
          <a:p>
            <a:pPr algn="ctr">
              <a:lnSpc>
                <a:spcPct val="80000"/>
              </a:lnSpc>
              <a:defRPr/>
            </a:pPr>
            <a:endParaRPr lang="ru-RU" sz="400" b="1" i="1" dirty="0" smtClean="0">
              <a:solidFill>
                <a:prstClr val="black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1000" b="1" dirty="0" smtClean="0">
                <a:solidFill>
                  <a:schemeClr val="bg1"/>
                </a:solidFill>
                <a:latin typeface="Arial" charset="0"/>
              </a:rPr>
              <a:t>до 100%</a:t>
            </a:r>
            <a:endParaRPr lang="en-US" sz="1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" name="AutoShape 26"/>
          <p:cNvSpPr>
            <a:spLocks noChangeArrowheads="1"/>
          </p:cNvSpPr>
          <p:nvPr/>
        </p:nvSpPr>
        <p:spPr bwMode="auto">
          <a:xfrm>
            <a:off x="3411283" y="7002270"/>
            <a:ext cx="1221392" cy="582553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E868F"/>
            </a:prstShdw>
          </a:effec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defRPr/>
            </a:pPr>
            <a:endParaRPr lang="ru-RU" sz="1400" b="1" i="1" dirty="0" smtClean="0">
              <a:solidFill>
                <a:prstClr val="black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Arial" charset="0"/>
              </a:rPr>
              <a:t>за особые достижения</a:t>
            </a:r>
          </a:p>
          <a:p>
            <a:pPr algn="ctr">
              <a:lnSpc>
                <a:spcPct val="80000"/>
              </a:lnSpc>
              <a:defRPr/>
            </a:pPr>
            <a:endParaRPr lang="ru-RU" sz="1400" b="1" i="1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4" name="AutoShape 26"/>
          <p:cNvSpPr>
            <a:spLocks noChangeArrowheads="1"/>
          </p:cNvSpPr>
          <p:nvPr/>
        </p:nvSpPr>
        <p:spPr bwMode="auto">
          <a:xfrm>
            <a:off x="2289232" y="7880750"/>
            <a:ext cx="1312383" cy="992089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E868F"/>
            </a:prstShdw>
          </a:effec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defRPr/>
            </a:pPr>
            <a:endParaRPr lang="ru-RU" sz="400" b="1" i="1" dirty="0" smtClean="0">
              <a:solidFill>
                <a:prstClr val="black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1200" b="1" i="1" dirty="0" smtClean="0">
                <a:solidFill>
                  <a:prstClr val="black"/>
                </a:solidFill>
                <a:latin typeface="Arial" charset="0"/>
              </a:rPr>
              <a:t>Уровень </a:t>
            </a:r>
            <a:r>
              <a:rPr lang="ru-RU" sz="1100" b="1" i="1" dirty="0" smtClean="0">
                <a:solidFill>
                  <a:prstClr val="black"/>
                </a:solidFill>
                <a:latin typeface="Arial" charset="0"/>
              </a:rPr>
              <a:t>физической подготовки</a:t>
            </a:r>
            <a:r>
              <a:rPr lang="ru-RU" sz="600" dirty="0" smtClean="0">
                <a:solidFill>
                  <a:srgbClr val="0000FF"/>
                </a:solidFill>
                <a:latin typeface="Arial" charset="0"/>
              </a:rPr>
              <a:t>      </a:t>
            </a:r>
            <a:r>
              <a:rPr lang="ru-RU" sz="1000" dirty="0" smtClean="0">
                <a:solidFill>
                  <a:srgbClr val="0000FF"/>
                </a:solidFill>
                <a:latin typeface="Arial" charset="0"/>
              </a:rPr>
              <a:t>  </a:t>
            </a:r>
          </a:p>
          <a:p>
            <a:pPr>
              <a:lnSpc>
                <a:spcPct val="80000"/>
              </a:lnSpc>
              <a:defRPr/>
            </a:pPr>
            <a:r>
              <a:rPr lang="ru-RU" sz="100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1000" b="1" dirty="0" smtClean="0">
                <a:solidFill>
                  <a:schemeClr val="bg1"/>
                </a:solidFill>
                <a:latin typeface="Arial" charset="0"/>
              </a:rPr>
              <a:t>от 15% - до 100%</a:t>
            </a:r>
            <a:endParaRPr lang="ru-RU" sz="1000" b="1" i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" name="AutoShape 26"/>
          <p:cNvSpPr>
            <a:spLocks noChangeArrowheads="1"/>
          </p:cNvSpPr>
          <p:nvPr/>
        </p:nvSpPr>
        <p:spPr bwMode="auto">
          <a:xfrm>
            <a:off x="3731914" y="7871797"/>
            <a:ext cx="1143008" cy="1001042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E868F"/>
            </a:prstShdw>
          </a:effec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defRPr/>
            </a:pPr>
            <a:endParaRPr lang="ru-RU" sz="400" b="1" i="1" dirty="0" smtClean="0">
              <a:solidFill>
                <a:prstClr val="black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endParaRPr lang="ru-RU" sz="1100" b="1" i="1" dirty="0" smtClean="0">
              <a:solidFill>
                <a:srgbClr val="0000FF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1200" b="1" i="1" dirty="0" smtClean="0">
                <a:solidFill>
                  <a:prstClr val="black"/>
                </a:solidFill>
                <a:latin typeface="Arial" charset="0"/>
              </a:rPr>
              <a:t>освоение </a:t>
            </a:r>
            <a:r>
              <a:rPr lang="ru-RU" sz="1100" b="1" i="1" dirty="0" smtClean="0">
                <a:solidFill>
                  <a:prstClr val="black"/>
                </a:solidFill>
                <a:latin typeface="Arial" charset="0"/>
              </a:rPr>
              <a:t>цикла огневой подготовки снайперов</a:t>
            </a:r>
          </a:p>
          <a:p>
            <a:pPr algn="ctr">
              <a:lnSpc>
                <a:spcPct val="80000"/>
              </a:lnSpc>
              <a:defRPr/>
            </a:pPr>
            <a:endParaRPr lang="ru-RU" sz="400" dirty="0" smtClean="0">
              <a:solidFill>
                <a:prstClr val="black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1000" b="1" dirty="0" smtClean="0">
                <a:solidFill>
                  <a:schemeClr val="bg1"/>
                </a:solidFill>
                <a:latin typeface="Arial" charset="0"/>
              </a:rPr>
              <a:t>70%</a:t>
            </a:r>
            <a:endParaRPr lang="en-US" sz="1000" b="1" dirty="0" smtClean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endParaRPr lang="ru-RU" sz="800" b="1" i="1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053836" y="3912880"/>
            <a:ext cx="2625743" cy="683264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600" b="1" dirty="0" smtClean="0"/>
              <a:t>ДЕНЕЖНОЕ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600" b="1" dirty="0" smtClean="0"/>
              <a:t>ДОВОЛЬСТВИЕ ВОЕННОСЛУЖАЩЕГО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0" y="315878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3300"/>
                </a:solidFill>
              </a:rPr>
              <a:t>ДЕНЕЖНОЕ ДОВОЛЬСТВИЕ </a:t>
            </a:r>
          </a:p>
          <a:p>
            <a:pPr algn="ctr"/>
            <a:r>
              <a:rPr lang="ru-RU" sz="2400" b="1" i="1" dirty="0" smtClean="0">
                <a:solidFill>
                  <a:srgbClr val="003300"/>
                </a:solidFill>
              </a:rPr>
              <a:t>ВОЕННОСЛУЖАЩЕГО ПО КОНТРАКТУ СОСТОИТ ИЗ:</a:t>
            </a:r>
            <a:endParaRPr lang="ru-RU" sz="2400" b="1" i="1" dirty="0">
              <a:solidFill>
                <a:srgbClr val="003300"/>
              </a:solidFill>
            </a:endParaRPr>
          </a:p>
        </p:txBody>
      </p:sp>
      <p:sp>
        <p:nvSpPr>
          <p:cNvPr id="27" name="AutoShape 26"/>
          <p:cNvSpPr>
            <a:spLocks noChangeArrowheads="1"/>
          </p:cNvSpPr>
          <p:nvPr/>
        </p:nvSpPr>
        <p:spPr bwMode="auto">
          <a:xfrm>
            <a:off x="4741104" y="4139952"/>
            <a:ext cx="2000264" cy="1080835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E868F"/>
            </a:prstShdw>
          </a:effec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Arial" charset="0"/>
              </a:rPr>
              <a:t>премия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100" i="1" dirty="0" smtClean="0">
                <a:solidFill>
                  <a:prstClr val="black"/>
                </a:solidFill>
                <a:latin typeface="Arial" charset="0"/>
              </a:rPr>
              <a:t>за добросовестное и эффективное исполнение должностных обязанностей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100" i="1" dirty="0" smtClean="0">
                <a:solidFill>
                  <a:prstClr val="black"/>
                </a:solidFill>
                <a:latin typeface="Arial" charset="0"/>
              </a:rPr>
              <a:t>25% в месяц</a:t>
            </a:r>
          </a:p>
          <a:p>
            <a:pPr algn="ctr">
              <a:lnSpc>
                <a:spcPct val="80000"/>
              </a:lnSpc>
              <a:defRPr/>
            </a:pPr>
            <a:endParaRPr lang="ru-RU" sz="600" dirty="0" smtClean="0">
              <a:solidFill>
                <a:prstClr val="black"/>
              </a:solidFill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1000" dirty="0" smtClean="0">
                <a:solidFill>
                  <a:srgbClr val="0000FF"/>
                </a:solidFill>
                <a:latin typeface="Arial" charset="0"/>
              </a:rPr>
              <a:t>            </a:t>
            </a:r>
            <a:r>
              <a:rPr lang="ru-RU" sz="1000" b="1" dirty="0" smtClean="0">
                <a:solidFill>
                  <a:schemeClr val="bg1"/>
                </a:solidFill>
                <a:latin typeface="Arial" charset="0"/>
              </a:rPr>
              <a:t>до 3 окладов в год</a:t>
            </a:r>
            <a:endParaRPr lang="en-US" sz="1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129710" y="4404458"/>
            <a:ext cx="1643106" cy="642943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E868F"/>
            </a:prstShdw>
          </a:effectLst>
        </p:spPr>
        <p:txBody>
          <a:bodyPr lIns="0" tIns="0" rIns="0" bIns="0" anchor="ctr"/>
          <a:lstStyle/>
          <a:p>
            <a:pPr algn="ctr">
              <a:lnSpc>
                <a:spcPct val="50000"/>
              </a:lnSpc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Arial" charset="0"/>
              </a:rPr>
              <a:t>выслуга лет</a:t>
            </a:r>
          </a:p>
          <a:p>
            <a:pPr algn="ctr">
              <a:lnSpc>
                <a:spcPct val="50000"/>
              </a:lnSpc>
              <a:defRPr/>
            </a:pPr>
            <a:endParaRPr lang="ru-RU" sz="800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50000"/>
              </a:lnSpc>
              <a:defRPr/>
            </a:pPr>
            <a:r>
              <a:rPr lang="ru-RU" sz="1000" dirty="0" smtClean="0">
                <a:solidFill>
                  <a:schemeClr val="bg1"/>
                </a:solidFill>
                <a:latin typeface="Arial" charset="0"/>
              </a:rPr>
              <a:t>    от 10% (от2 до 5 лет)</a:t>
            </a:r>
          </a:p>
          <a:p>
            <a:pPr>
              <a:lnSpc>
                <a:spcPct val="50000"/>
              </a:lnSpc>
              <a:defRPr/>
            </a:pPr>
            <a:r>
              <a:rPr lang="ru-RU" sz="1000" dirty="0" smtClean="0">
                <a:solidFill>
                  <a:schemeClr val="bg1"/>
                </a:solidFill>
                <a:latin typeface="Arial" charset="0"/>
              </a:rPr>
              <a:t>     ……</a:t>
            </a:r>
          </a:p>
          <a:p>
            <a:pPr>
              <a:lnSpc>
                <a:spcPct val="50000"/>
              </a:lnSpc>
              <a:defRPr/>
            </a:pPr>
            <a:r>
              <a:rPr lang="ru-RU" sz="1000" dirty="0" smtClean="0">
                <a:solidFill>
                  <a:schemeClr val="bg1"/>
                </a:solidFill>
                <a:latin typeface="Arial" charset="0"/>
              </a:rPr>
              <a:t>    до 40% (25 лет и более)</a:t>
            </a:r>
            <a:endParaRPr lang="en-US" sz="10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28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25175"/>
              </p:ext>
            </p:extLst>
          </p:nvPr>
        </p:nvGraphicFramePr>
        <p:xfrm>
          <a:off x="116632" y="1504196"/>
          <a:ext cx="6545820" cy="5060751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152128"/>
                <a:gridCol w="487793"/>
                <a:gridCol w="546062"/>
                <a:gridCol w="624074"/>
                <a:gridCol w="525261"/>
                <a:gridCol w="729294"/>
                <a:gridCol w="677435"/>
                <a:gridCol w="699512"/>
                <a:gridCol w="546062"/>
                <a:gridCol w="558199"/>
              </a:tblGrid>
              <a:tr h="717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7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Категория военнослужащих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7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(в/звание, тарифный разряд)</a:t>
                      </a:r>
                      <a:endParaRPr kumimoji="0" lang="ru-RU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7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Размер оклада по воинской должности</a:t>
                      </a:r>
                      <a:endParaRPr kumimoji="0" lang="ru-RU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5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7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Размер оклада по </a:t>
                      </a:r>
                      <a:br>
                        <a:rPr kumimoji="0" lang="ru-RU" sz="7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ru-RU" sz="7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воинскому званию</a:t>
                      </a:r>
                      <a:endParaRPr kumimoji="0" lang="ru-RU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5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7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Выслуга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7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лет</a:t>
                      </a:r>
                      <a:endParaRPr kumimoji="0" lang="ru-RU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5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7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Надбавка за классную квалификацию</a:t>
                      </a:r>
                      <a:endParaRPr kumimoji="0" lang="ru-RU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5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7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Материальная помощь,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7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месяц</a:t>
                      </a:r>
                      <a:endParaRPr kumimoji="0" lang="ru-RU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5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7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Премия за добросо-вестное исполнение служебных обязанностей </a:t>
                      </a:r>
                      <a:endParaRPr kumimoji="0" lang="ru-RU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5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7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Надбавка за особые условия военной службы до 100% оклада по должности</a:t>
                      </a:r>
                      <a:endParaRPr kumimoji="0" lang="ru-RU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5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7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7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 начисле-нию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7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 месяц</a:t>
                      </a:r>
                      <a:endParaRPr kumimoji="0" lang="ru-RU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5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7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 вычетом подоход-ного налога 13%</a:t>
                      </a:r>
                      <a:endParaRPr kumimoji="0" lang="ru-RU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FFFF00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684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Стрелок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(рядовой, 3 класс  </a:t>
                      </a:r>
                      <a:endParaRPr kumimoji="0" lang="en-US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выслуга от 2  до 5 лет)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10 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5 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1 500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1 250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3 750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7 500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руб.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29750</a:t>
                      </a:r>
                    </a:p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25 882 </a:t>
                      </a:r>
                    </a:p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FFFF00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022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Командир отделения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(младший сержант,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 класс, выслуга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от 2 до 5 лет)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15 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6 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2 100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1 750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5 250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7 500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38 350 руб.</a:t>
                      </a:r>
                      <a:endParaRPr kumimoji="0" lang="ru-RU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33 365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FFFF00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022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Командир отделения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(сержант,  </a:t>
                      </a:r>
                      <a:endParaRPr kumimoji="0" lang="en-US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 класс, выслуга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от 5 до 10 лет)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15600</a:t>
                      </a: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6 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760</a:t>
                      </a: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3 225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1 500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 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1 791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 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5 375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15 000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48 391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FFFF00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94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Заместитель командира взвода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(старший сержант, </a:t>
                      </a:r>
                      <a:endParaRPr kumimoji="0" lang="en-US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 класс, выслуга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от 10 до 15 лет)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17 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680 </a:t>
                      </a: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7 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280</a:t>
                      </a: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992</a:t>
                      </a: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536</a:t>
                      </a: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080</a:t>
                      </a: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17 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680</a:t>
                      </a: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57 200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51 754</a:t>
                      </a:r>
                      <a:endParaRPr kumimoji="0" lang="ru-RU" sz="10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FFFF00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38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Командир взвода (старшина, мастер, выслуга от 20 до 25 лет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18 720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7 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7 956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5 616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2 210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6 630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18 720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67 652</a:t>
                      </a:r>
                      <a:endParaRPr kumimoji="0" lang="ru-RU" sz="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58 857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ru-RU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FFFF00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22049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Командир взвода (старшина, мастер, выслуга  от 25 лет)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18 720</a:t>
                      </a: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7 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kumimoji="0" lang="ru-RU" sz="8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10 608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5 616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2 210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6 630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18 720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70 304</a:t>
                      </a:r>
                      <a:endParaRPr kumimoji="0" lang="ru-RU" sz="8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61 165</a:t>
                      </a:r>
                      <a:endParaRPr kumimoji="0" lang="ru-RU" sz="10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руб.</a:t>
                      </a:r>
                      <a:endParaRPr kumimoji="0" lang="ru-RU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FFFF00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7029"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ru-RU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ru-RU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FFFF00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179512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3300"/>
                </a:solidFill>
              </a:rPr>
              <a:t>РАСЧЕТ ДЕНЕЖНОГО ДОВОЛЬСТВИЯ С УЧЕТОМ НАДБАВОК </a:t>
            </a:r>
          </a:p>
          <a:p>
            <a:pPr algn="ctr"/>
            <a:r>
              <a:rPr lang="ru-RU" sz="2400" b="1" i="1" dirty="0" smtClean="0">
                <a:solidFill>
                  <a:srgbClr val="003300"/>
                </a:solidFill>
              </a:rPr>
              <a:t>В МОТОСТРЕЛКОВЫХ ЧАСТЯХ</a:t>
            </a:r>
            <a:endParaRPr lang="ru-RU" sz="2400" b="1" i="1" dirty="0">
              <a:solidFill>
                <a:srgbClr val="0033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2656" y="8563798"/>
            <a:ext cx="5651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cs typeface="Arial" pitchFamily="34" charset="0"/>
              </a:rPr>
              <a:t>Примечание: сумма денежного довольствия может быть увеличена за:</a:t>
            </a:r>
          </a:p>
          <a:p>
            <a:r>
              <a:rPr lang="ru-RU" sz="1400" dirty="0" smtClean="0">
                <a:solidFill>
                  <a:prstClr val="black"/>
                </a:solidFill>
                <a:cs typeface="Arial" pitchFamily="34" charset="0"/>
              </a:rPr>
              <a:t>                        сдачу ФИЗО, ОУС (</a:t>
            </a:r>
            <a:r>
              <a:rPr lang="ru-RU" sz="1400" dirty="0" err="1" smtClean="0">
                <a:solidFill>
                  <a:prstClr val="black"/>
                </a:solidFill>
                <a:cs typeface="Arial" pitchFamily="34" charset="0"/>
              </a:rPr>
              <a:t>БТГр</a:t>
            </a:r>
            <a:r>
              <a:rPr lang="ru-RU" sz="1400" dirty="0" smtClean="0">
                <a:solidFill>
                  <a:prstClr val="black"/>
                </a:solidFill>
                <a:cs typeface="Arial" pitchFamily="34" charset="0"/>
              </a:rPr>
              <a:t>, развед-подразделения, экипаж).</a:t>
            </a:r>
            <a:endParaRPr lang="ru-RU" sz="1400" dirty="0">
              <a:solidFill>
                <a:prstClr val="black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3" y="8604448"/>
            <a:ext cx="302231" cy="28803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432" y="2411760"/>
            <a:ext cx="144016" cy="13725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432" y="2987824"/>
            <a:ext cx="144016" cy="13725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432" y="3635896"/>
            <a:ext cx="144016" cy="13725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019" y="4364085"/>
            <a:ext cx="144016" cy="13725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557" y="5220072"/>
            <a:ext cx="144016" cy="13725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019" y="5940152"/>
            <a:ext cx="144016" cy="137250"/>
          </a:xfrm>
          <a:prstGeom prst="rect">
            <a:avLst/>
          </a:prstGeom>
        </p:spPr>
      </p:pic>
      <p:pic>
        <p:nvPicPr>
          <p:cNvPr id="1026" name="Picture 2" descr="money-p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808" y="6736016"/>
            <a:ext cx="3871374" cy="16597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1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24620"/>
            <a:ext cx="68579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33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ВОЕННОСЛУЖАЩИЙ ПО КОНТРАКТУ </a:t>
            </a:r>
          </a:p>
          <a:p>
            <a:pPr algn="ctr"/>
            <a:r>
              <a:rPr lang="ru-RU" sz="2400" b="1" i="1" dirty="0" smtClean="0">
                <a:solidFill>
                  <a:srgbClr val="0033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ИМЕЕТ ПРАВО НА:</a:t>
            </a:r>
            <a:endParaRPr lang="ru-RU" sz="2400" i="1" dirty="0">
              <a:solidFill>
                <a:srgbClr val="0033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8640" y="1382093"/>
            <a:ext cx="6480720" cy="758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Денежное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довольствие, состоящее из оклада в соответствии с занимаемой воинской должностью, оклада в соответствии с присвоенным воинским званием, </a:t>
            </a:r>
            <a:b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 также ежемесячных и иных дополнительных выплат</a:t>
            </a: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4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u="sng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Дополнительные </a:t>
            </a:r>
            <a:r>
              <a:rPr lang="ru-RU" sz="1400" b="1" u="sng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выплаты к денежному довольствию: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за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выслугу лет — от 10% от оклада денежного содержания при выслуге </a:t>
            </a:r>
            <a:r>
              <a:rPr lang="en-US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года </a:t>
            </a: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40% при выслуге 25 лет и </a:t>
            </a: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более;</a:t>
            </a:r>
          </a:p>
          <a:p>
            <a:pPr indent="357188" algn="just"/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классную квалификацию — от 5% за третий класс до 30% оклада </a:t>
            </a: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воинской должности за класс мастера;</a:t>
            </a:r>
          </a:p>
          <a:p>
            <a:pPr indent="357188" algn="just"/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работу со сведениями, составляющими государственную тайну —до 65% оклада по воинской должности;</a:t>
            </a:r>
          </a:p>
          <a:p>
            <a:pPr indent="357188" algn="just"/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особые условия военной службы — до 100% оклада по воинской должности;</a:t>
            </a:r>
          </a:p>
          <a:p>
            <a:pPr indent="357188" algn="just"/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выполнение задач, непосредственно связанных с риском для жизни </a:t>
            </a: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 здоровья в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мирное время, а также за участие в учениях, походах кораблей, отработку задач боевой и учебно-боевой подготовки в полевых условиях вне пунктов постоянной дислокации воинской части — до 100% оклада по воинской должности;</a:t>
            </a:r>
          </a:p>
          <a:p>
            <a:pPr indent="357188" algn="just"/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особые достижения в службе — до 100% оклада по воинской должности;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надбавки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 квалификационный уровень физической подготовки военнослужащих и знание иностранных языков;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материальная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помощь в размере 1 оклада денежного содержания в </a:t>
            </a: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год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57188" algn="just"/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25% за добросовестное исполнение служебных обязанностей;</a:t>
            </a:r>
          </a:p>
          <a:p>
            <a:pPr indent="357188" algn="just"/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20% за службу в составе </a:t>
            </a:r>
            <a:r>
              <a:rPr lang="ru-RU" sz="1400" dirty="0" err="1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БТГр</a:t>
            </a: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(батальонная тактическая группа);</a:t>
            </a:r>
          </a:p>
          <a:p>
            <a:pPr indent="357188" algn="just"/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50%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 службу в составе </a:t>
            </a: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разведывательных подразделений;</a:t>
            </a:r>
          </a:p>
          <a:p>
            <a:pPr indent="357188" algn="just"/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премии </a:t>
            </a: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— до 3 окладов денежного содержания за добросовестное </a:t>
            </a:r>
            <a:b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 эффективное исполнение должностных обязанностей;</a:t>
            </a:r>
          </a:p>
          <a:p>
            <a:pPr indent="357188" algn="just"/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выплаты за поднаем жилого помещения от 3600 руб. до 5400 руб.</a:t>
            </a:r>
          </a:p>
          <a:p>
            <a:pPr indent="357188" algn="just"/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Премия по итогам года </a:t>
            </a:r>
            <a:r>
              <a:rPr lang="ru-RU" sz="1400" dirty="0">
                <a:solidFill>
                  <a:schemeClr val="bg1"/>
                </a:solidFill>
              </a:rPr>
              <a:t>в соответствии с приказом Министра обороны Российской Федерации 2010 года  № 1010 «О дополнительных мерах </a:t>
            </a:r>
            <a:r>
              <a:rPr lang="ru-RU" sz="1400" dirty="0" smtClean="0">
                <a:solidFill>
                  <a:schemeClr val="bg1"/>
                </a:solidFill>
              </a:rPr>
              <a:t/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по </a:t>
            </a:r>
            <a:r>
              <a:rPr lang="ru-RU" sz="1400" dirty="0">
                <a:solidFill>
                  <a:schemeClr val="bg1"/>
                </a:solidFill>
              </a:rPr>
              <a:t>повышению эффективности использования фондов денежного довольствия военнослужащих и оплаты труда лиц гражданского персонала Вооруженных Сил Российской Федерации»</a:t>
            </a: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ru-RU" sz="1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lang="ru-RU" sz="14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2525083"/>
            <a:ext cx="216024" cy="1890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2954689"/>
            <a:ext cx="216024" cy="18902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66" y="3375586"/>
            <a:ext cx="216024" cy="18902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3799026"/>
            <a:ext cx="216024" cy="18902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66" y="4220028"/>
            <a:ext cx="216024" cy="18902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66" y="5295474"/>
            <a:ext cx="216024" cy="18902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66" y="6139214"/>
            <a:ext cx="216024" cy="18902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55" y="6360735"/>
            <a:ext cx="216024" cy="18902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55" y="6564838"/>
            <a:ext cx="216024" cy="18902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55" y="6794079"/>
            <a:ext cx="216024" cy="18902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66" y="7210169"/>
            <a:ext cx="216024" cy="18902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54" y="7424942"/>
            <a:ext cx="216024" cy="18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5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5000">
              <a:schemeClr val="tx1"/>
            </a:gs>
            <a:gs pos="24000">
              <a:schemeClr val="tx1"/>
            </a:gs>
            <a:gs pos="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4" y="6444208"/>
            <a:ext cx="568677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Новый точечный рисунок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4" y="1115617"/>
            <a:ext cx="5690703" cy="633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324620"/>
            <a:ext cx="68579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10 ШАГОВ ЧТОБЫ СТАТЬ ВОЕННОСЛУЖАЩИМ ПО КОНТРАКТУ:</a:t>
            </a:r>
            <a:endParaRPr lang="ru-RU" sz="2400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20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48880" y="1115617"/>
            <a:ext cx="4248472" cy="74888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355600" algn="just"/>
            <a:r>
              <a:rPr lang="ru-RU" sz="1300" b="1" dirty="0" smtClean="0">
                <a:solidFill>
                  <a:srgbClr val="FF0000"/>
                </a:solidFill>
              </a:rPr>
              <a:t>Чтобы стать военнослужащим по контракту достаточно сделать 10 шагов:</a:t>
            </a:r>
          </a:p>
          <a:p>
            <a:pPr indent="355600" algn="just"/>
            <a:r>
              <a:rPr lang="ru-RU" sz="1300" b="1" dirty="0" smtClean="0">
                <a:solidFill>
                  <a:srgbClr val="FF0000"/>
                </a:solidFill>
              </a:rPr>
              <a:t>Первый: </a:t>
            </a:r>
            <a:r>
              <a:rPr lang="ru-RU" sz="1300" dirty="0" smtClean="0">
                <a:solidFill>
                  <a:schemeClr val="bg1"/>
                </a:solidFill>
              </a:rPr>
              <a:t>обратиться на пункт отбора на военную службу по контракту по телефону 8-3467-39-70-76 для получения консультации и сообщить сведения о себе, пожелания о должности, регионе прохождения службы;</a:t>
            </a:r>
          </a:p>
          <a:p>
            <a:pPr indent="355600" algn="just"/>
            <a:r>
              <a:rPr lang="ru-RU" sz="1300" b="1" dirty="0" smtClean="0">
                <a:solidFill>
                  <a:srgbClr val="FF0000"/>
                </a:solidFill>
              </a:rPr>
              <a:t>Второй:</a:t>
            </a:r>
            <a:r>
              <a:rPr lang="ru-RU" sz="1300" dirty="0" smtClean="0">
                <a:solidFill>
                  <a:schemeClr val="bg1"/>
                </a:solidFill>
              </a:rPr>
              <a:t> получить в военном комиссариате по месту проживания, направление на прохождение медицинской комиссии и перечень необходимых документов;</a:t>
            </a:r>
          </a:p>
          <a:p>
            <a:pPr indent="355600" algn="just"/>
            <a:r>
              <a:rPr lang="ru-RU" sz="1300" b="1" dirty="0" smtClean="0">
                <a:solidFill>
                  <a:srgbClr val="FF0000"/>
                </a:solidFill>
              </a:rPr>
              <a:t>Третий: </a:t>
            </a:r>
            <a:r>
              <a:rPr lang="ru-RU" sz="1300" dirty="0" smtClean="0">
                <a:solidFill>
                  <a:schemeClr val="bg1"/>
                </a:solidFill>
              </a:rPr>
              <a:t>сдать и собрать результаты медицинских анализов, пройти предварительное медицинское освидетельствование в военном комиссариате по месту проживания, собрать необходимые документы и справки согласно перечня;</a:t>
            </a:r>
          </a:p>
          <a:p>
            <a:pPr indent="355600" algn="just"/>
            <a:r>
              <a:rPr lang="ru-RU" sz="1300" b="1" dirty="0" smtClean="0">
                <a:solidFill>
                  <a:srgbClr val="FF0000"/>
                </a:solidFill>
              </a:rPr>
              <a:t>Четвертый:</a:t>
            </a:r>
            <a:r>
              <a:rPr lang="ru-RU" sz="1300" dirty="0" smtClean="0">
                <a:solidFill>
                  <a:schemeClr val="bg1"/>
                </a:solidFill>
              </a:rPr>
              <a:t> по результатам выполнения первых трех шагов, сообщить ответственному инструктору пункта отбора для принятия совместного дальнейшего решения;</a:t>
            </a:r>
          </a:p>
          <a:p>
            <a:pPr indent="355600" algn="just"/>
            <a:r>
              <a:rPr lang="ru-RU" sz="1300" b="1" dirty="0" smtClean="0">
                <a:solidFill>
                  <a:srgbClr val="FF0000"/>
                </a:solidFill>
              </a:rPr>
              <a:t>Пятый:</a:t>
            </a:r>
            <a:r>
              <a:rPr lang="ru-RU" sz="1300" dirty="0" smtClean="0">
                <a:solidFill>
                  <a:schemeClr val="bg1"/>
                </a:solidFill>
              </a:rPr>
              <a:t> по положительным результатам принятого совместного решения, прибыть в г. Ханты-Мансийск для сдачи нормативов по физической подготовленности, прохождения тестирования и окончательного медицинского освидетельствования;</a:t>
            </a:r>
          </a:p>
          <a:p>
            <a:pPr indent="355600" algn="just"/>
            <a:r>
              <a:rPr lang="ru-RU" sz="1300" b="1" dirty="0" smtClean="0">
                <a:solidFill>
                  <a:srgbClr val="FF0000"/>
                </a:solidFill>
              </a:rPr>
              <a:t>Шестой:</a:t>
            </a:r>
            <a:r>
              <a:rPr lang="ru-RU" sz="1300" dirty="0" smtClean="0">
                <a:solidFill>
                  <a:schemeClr val="bg1"/>
                </a:solidFill>
              </a:rPr>
              <a:t> ознакомиться с заключением совместной комиссии о соответствии Вас установленным требованиям;</a:t>
            </a:r>
          </a:p>
          <a:p>
            <a:pPr indent="355600" algn="just"/>
            <a:r>
              <a:rPr lang="ru-RU" sz="1300" b="1" dirty="0" smtClean="0">
                <a:solidFill>
                  <a:srgbClr val="FF0000"/>
                </a:solidFill>
              </a:rPr>
              <a:t>Седьмой:</a:t>
            </a:r>
            <a:r>
              <a:rPr lang="ru-RU" sz="1300" dirty="0" smtClean="0">
                <a:solidFill>
                  <a:schemeClr val="bg1"/>
                </a:solidFill>
              </a:rPr>
              <a:t> по согласованию с ответственным инструктором, получить предписание и воинские перевозочные документы для убытия в воинскую часть;</a:t>
            </a:r>
          </a:p>
          <a:p>
            <a:pPr indent="355600" algn="just"/>
            <a:r>
              <a:rPr lang="ru-RU" sz="1300" b="1" dirty="0" smtClean="0">
                <a:solidFill>
                  <a:srgbClr val="FF0000"/>
                </a:solidFill>
              </a:rPr>
              <a:t>Восьмой</a:t>
            </a:r>
            <a:r>
              <a:rPr lang="ru-RU" sz="1300" dirty="0" smtClean="0">
                <a:solidFill>
                  <a:schemeClr val="bg1"/>
                </a:solidFill>
              </a:rPr>
              <a:t>: своевременно убыть и прибыть в воинскую часть в установленные сроки;</a:t>
            </a:r>
          </a:p>
          <a:p>
            <a:pPr indent="355600" algn="just"/>
            <a:r>
              <a:rPr lang="ru-RU" sz="1300" b="1" dirty="0" smtClean="0">
                <a:solidFill>
                  <a:srgbClr val="FF0000"/>
                </a:solidFill>
              </a:rPr>
              <a:t>Девятый:</a:t>
            </a:r>
            <a:r>
              <a:rPr lang="ru-RU" sz="1300" dirty="0" smtClean="0">
                <a:solidFill>
                  <a:schemeClr val="bg1"/>
                </a:solidFill>
              </a:rPr>
              <a:t> по прибытию в воинскую часть, заключить контракт, принять дела и должность установленным порядком;</a:t>
            </a:r>
          </a:p>
          <a:p>
            <a:pPr indent="355600" algn="just"/>
            <a:r>
              <a:rPr lang="ru-RU" sz="1300" b="1" dirty="0" smtClean="0">
                <a:solidFill>
                  <a:srgbClr val="FF0000"/>
                </a:solidFill>
              </a:rPr>
              <a:t>Десятый:</a:t>
            </a:r>
            <a:r>
              <a:rPr lang="ru-RU" sz="1300" dirty="0" smtClean="0">
                <a:solidFill>
                  <a:schemeClr val="bg1"/>
                </a:solidFill>
              </a:rPr>
              <a:t> пройти курс интенсивной общевойсковой подготовки</a:t>
            </a:r>
          </a:p>
          <a:p>
            <a:pPr indent="355600" algn="just"/>
            <a:endParaRPr lang="ru-RU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19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830</TotalTime>
  <Words>874</Words>
  <Application>Microsoft Office PowerPoint</Application>
  <PresentationFormat>Экран (4:3)</PresentationFormat>
  <Paragraphs>249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АРМ-1</cp:lastModifiedBy>
  <cp:revision>79</cp:revision>
  <cp:lastPrinted>2017-02-15T03:46:37Z</cp:lastPrinted>
  <dcterms:created xsi:type="dcterms:W3CDTF">2014-03-28T09:49:49Z</dcterms:created>
  <dcterms:modified xsi:type="dcterms:W3CDTF">2018-09-26T18:20:00Z</dcterms:modified>
</cp:coreProperties>
</file>