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874250" cy="132222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FFD961"/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4660"/>
  </p:normalViewPr>
  <p:slideViewPr>
    <p:cSldViewPr>
      <p:cViewPr>
        <p:scale>
          <a:sx n="60" d="100"/>
          <a:sy n="60" d="100"/>
        </p:scale>
        <p:origin x="-2160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9374" cy="661010"/>
          </a:xfrm>
          <a:prstGeom prst="rect">
            <a:avLst/>
          </a:prstGeom>
        </p:spPr>
        <p:txBody>
          <a:bodyPr vert="horz" lIns="125126" tIns="62563" rIns="125126" bIns="62563" rtlCol="0"/>
          <a:lstStyle>
            <a:lvl1pPr algn="l">
              <a:defRPr sz="1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597" y="1"/>
            <a:ext cx="4279373" cy="661010"/>
          </a:xfrm>
          <a:prstGeom prst="rect">
            <a:avLst/>
          </a:prstGeom>
        </p:spPr>
        <p:txBody>
          <a:bodyPr vert="horz" lIns="125126" tIns="62563" rIns="125126" bIns="62563" rtlCol="0"/>
          <a:lstStyle>
            <a:lvl1pPr algn="r">
              <a:defRPr sz="1600"/>
            </a:lvl1pPr>
          </a:lstStyle>
          <a:p>
            <a:fld id="{B4E5507A-1832-44F7-B749-DDAAADDA1FCF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2559180"/>
            <a:ext cx="4279374" cy="661009"/>
          </a:xfrm>
          <a:prstGeom prst="rect">
            <a:avLst/>
          </a:prstGeom>
        </p:spPr>
        <p:txBody>
          <a:bodyPr vert="horz" lIns="125126" tIns="62563" rIns="125126" bIns="62563" rtlCol="0" anchor="b"/>
          <a:lstStyle>
            <a:lvl1pPr algn="l">
              <a:defRPr sz="16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597" y="12559180"/>
            <a:ext cx="4279373" cy="661009"/>
          </a:xfrm>
          <a:prstGeom prst="rect">
            <a:avLst/>
          </a:prstGeom>
        </p:spPr>
        <p:txBody>
          <a:bodyPr vert="horz" lIns="125126" tIns="62563" rIns="125126" bIns="62563" rtlCol="0" anchor="b"/>
          <a:lstStyle>
            <a:lvl1pPr algn="r">
              <a:defRPr sz="1600"/>
            </a:lvl1pPr>
          </a:lstStyle>
          <a:p>
            <a:fld id="{2BAB0679-D35A-4DC3-ACBE-AD8A70285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490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661115"/>
          </a:xfrm>
          <a:prstGeom prst="rect">
            <a:avLst/>
          </a:prstGeom>
        </p:spPr>
        <p:txBody>
          <a:bodyPr vert="horz" lIns="131971" tIns="65986" rIns="131971" bIns="65986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661115"/>
          </a:xfrm>
          <a:prstGeom prst="rect">
            <a:avLst/>
          </a:prstGeom>
        </p:spPr>
        <p:txBody>
          <a:bodyPr vert="horz" lIns="131971" tIns="65986" rIns="131971" bIns="65986" rtlCol="0"/>
          <a:lstStyle>
            <a:lvl1pPr algn="r">
              <a:defRPr sz="1800"/>
            </a:lvl1pPr>
          </a:lstStyle>
          <a:p>
            <a:fld id="{800C471A-EE70-4B7C-9B4C-E6CDC53FCB3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78163" y="992188"/>
            <a:ext cx="3717925" cy="495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971" tIns="65986" rIns="131971" bIns="6598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6" y="6280588"/>
            <a:ext cx="7899399" cy="5950029"/>
          </a:xfrm>
          <a:prstGeom prst="rect">
            <a:avLst/>
          </a:prstGeom>
        </p:spPr>
        <p:txBody>
          <a:bodyPr vert="horz" lIns="131971" tIns="65986" rIns="131971" bIns="6598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2558878"/>
            <a:ext cx="4278841" cy="661115"/>
          </a:xfrm>
          <a:prstGeom prst="rect">
            <a:avLst/>
          </a:prstGeom>
        </p:spPr>
        <p:txBody>
          <a:bodyPr vert="horz" lIns="131971" tIns="65986" rIns="131971" bIns="65986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25" y="12558878"/>
            <a:ext cx="4278841" cy="661115"/>
          </a:xfrm>
          <a:prstGeom prst="rect">
            <a:avLst/>
          </a:prstGeom>
        </p:spPr>
        <p:txBody>
          <a:bodyPr vert="horz" lIns="131971" tIns="65986" rIns="131971" bIns="65986" rtlCol="0" anchor="b"/>
          <a:lstStyle>
            <a:lvl1pPr algn="r">
              <a:defRPr sz="1800"/>
            </a:lvl1pPr>
          </a:lstStyle>
          <a:p>
            <a:fld id="{A914AECD-470B-49B9-AEB7-5613D6BE26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2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4AECD-470B-49B9-AEB7-5613D6BE26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48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2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E69B"/>
            </a:gs>
            <a:gs pos="29000">
              <a:schemeClr val="tx1"/>
            </a:gs>
            <a:gs pos="100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69B"/>
            </a:gs>
            <a:gs pos="29000">
              <a:schemeClr val="tx1"/>
            </a:gs>
            <a:gs pos="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235" y="3200323"/>
            <a:ext cx="6192688" cy="6151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2400" b="1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приглашает граждан, в возрасте от 18 до 40 лет, годных по состоянию здоровья, поступить на военную службу по контракту в воинские части Центрального военного округа.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endParaRPr lang="ru-RU" sz="800" b="1" dirty="0" smtClean="0">
              <a:solidFill>
                <a:srgbClr val="003300"/>
              </a:solidFill>
              <a:latin typeface="Monotype Corsiva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1950" b="1" dirty="0" smtClean="0">
                <a:solidFill>
                  <a:srgbClr val="0080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прохождения военной службы по контракту:</a:t>
            </a:r>
          </a:p>
          <a:p>
            <a:pPr marL="514350" indent="-514350" algn="just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ru-RU" sz="1950" b="1" dirty="0" smtClean="0">
                <a:solidFill>
                  <a:srgbClr val="003300"/>
                </a:solidFill>
                <a:effectLst/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Высокое денежное довольствие от 20 000 до 80 000 р.;</a:t>
            </a:r>
          </a:p>
          <a:p>
            <a:pPr marL="514350" indent="-514350" algn="just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ru-RU" sz="1950" b="1" dirty="0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выплаты, в </a:t>
            </a:r>
            <a:r>
              <a:rPr lang="ru-RU" sz="1950" b="1" dirty="0" err="1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950" b="1" dirty="0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компенсационного характера;</a:t>
            </a:r>
            <a:endParaRPr lang="ru-RU" sz="1950" b="1" dirty="0" smtClean="0">
              <a:solidFill>
                <a:srgbClr val="003300"/>
              </a:solidFill>
              <a:effectLst/>
              <a:latin typeface="Monotype Corsiva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ru-RU" sz="1950" b="1" dirty="0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Полное социальное обеспечение (продовольственное, вещевое, медицинское);</a:t>
            </a:r>
          </a:p>
          <a:p>
            <a:pPr marL="514350" indent="-514350" algn="just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ru-RU" sz="1950" b="1" dirty="0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Ежегодный оплачиваемый отпуск  от 30 суток;</a:t>
            </a:r>
          </a:p>
          <a:p>
            <a:pPr marL="514350" indent="-514350" algn="just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ru-RU" sz="1950" b="1" dirty="0" smtClean="0">
                <a:solidFill>
                  <a:srgbClr val="003300"/>
                </a:solidFill>
                <a:effectLst/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выбора места прохождения службы;</a:t>
            </a:r>
          </a:p>
          <a:p>
            <a:pPr marL="514350" indent="-514350" algn="just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ru-RU" sz="1950" b="1" dirty="0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постоянным жильем через 6 лет военной службы по программе </a:t>
            </a:r>
            <a:r>
              <a:rPr lang="ru-RU" sz="1950" b="1" dirty="0" err="1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накопительно</a:t>
            </a:r>
            <a:r>
              <a:rPr lang="ru-RU" sz="1950" b="1" dirty="0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-ипотечной системы;</a:t>
            </a:r>
          </a:p>
          <a:p>
            <a:pPr marL="514350" indent="-514350" algn="just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ru-RU" sz="1950" b="1" dirty="0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Льготная пенсия при выслуге 20 лет в льготном исчислении;</a:t>
            </a:r>
          </a:p>
          <a:p>
            <a:pPr marL="514350" indent="-514350" algn="just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ru-RU" sz="1950" b="1" dirty="0" smtClean="0">
                <a:solidFill>
                  <a:srgbClr val="0033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 так же иные льготы и социальные гарантии.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Ханты-Мансийск,  ул. Мира 20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8-3467-39-70-76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003300"/>
                </a:solidFill>
                <a:latin typeface="Aharoni" pitchFamily="2" charset="-79"/>
                <a:ea typeface="Calibri" panose="020F0502020204030204" pitchFamily="34" charset="0"/>
                <a:cs typeface="Aharoni" pitchFamily="2" charset="-79"/>
              </a:rPr>
              <a:t>www.mil.ru</a:t>
            </a:r>
            <a:endParaRPr lang="ru-RU" sz="2000" b="1" dirty="0" smtClean="0">
              <a:solidFill>
                <a:srgbClr val="003300"/>
              </a:solidFill>
              <a:latin typeface="Monotype Corsiva" pitchFamily="66" charset="0"/>
              <a:ea typeface="Calibri" panose="020F0502020204030204" pitchFamily="34" charset="0"/>
              <a:cs typeface="Aharoni" pitchFamily="2" charset="-79"/>
            </a:endParaRPr>
          </a:p>
          <a:p>
            <a:pPr marL="514350" indent="-514350" algn="just">
              <a:lnSpc>
                <a:spcPct val="90000"/>
              </a:lnSpc>
              <a:spcAft>
                <a:spcPts val="0"/>
              </a:spcAft>
              <a:buAutoNum type="arabicPeriod"/>
            </a:pPr>
            <a:endParaRPr lang="ru-RU" sz="2000" b="1" dirty="0">
              <a:solidFill>
                <a:srgbClr val="003300"/>
              </a:solidFill>
              <a:effectLst/>
              <a:latin typeface="Monotype Corsiva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1" y="353935"/>
            <a:ext cx="6194425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649</TotalTime>
  <Words>122</Words>
  <Application>Microsoft Office PowerPoint</Application>
  <PresentationFormat>Экран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АРМ СПО</cp:lastModifiedBy>
  <cp:revision>70</cp:revision>
  <cp:lastPrinted>2017-02-21T10:56:05Z</cp:lastPrinted>
  <dcterms:created xsi:type="dcterms:W3CDTF">2014-03-28T09:49:49Z</dcterms:created>
  <dcterms:modified xsi:type="dcterms:W3CDTF">2017-02-21T11:15:36Z</dcterms:modified>
</cp:coreProperties>
</file>