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32316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Администрации сельского  поселения Вата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4 квартал 2019 года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5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660" y="404664"/>
            <a:ext cx="602761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680,35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4030" y="1843796"/>
            <a:ext cx="3707930" cy="10618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Мероприятие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«Комплексные меры безопасности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Вата в рамках МП «Безопасность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жизнидеятельности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20189-20210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372,65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2875" y="3130938"/>
            <a:ext cx="370507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по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ЗАГС-11,4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3530" y="3707598"/>
            <a:ext cx="3744416" cy="161582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2019-2021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»-99,3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Осн.направления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раз-я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гражд.обороны.защиты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насел-я 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террит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Вата от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чрезв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ситуацийи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техногеноно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хар-ра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обесп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без-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ыводн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объектах 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»-70,2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7546" y="5564830"/>
            <a:ext cx="3600400" cy="10618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»-63,4,0тыс.руб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»»-63,4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7561" y="404664"/>
            <a:ext cx="5921814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года-15236,61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62390" y="1268760"/>
            <a:ext cx="2103961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1673,54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62390" y="3140968"/>
            <a:ext cx="223431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4249,0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180069" y="3916749"/>
            <a:ext cx="1550597" cy="7848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72,8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862051" y="4871054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9045,62тыс.руб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86219" y="5726219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185,65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55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282" y="404664"/>
            <a:ext cx="7720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15605,6тыс.рублей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55576" y="1526373"/>
            <a:ext cx="3283626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«жилищной сферы в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Нижневартовском районе на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2014-2020 годы»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6309,9тыс.руб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2500225"/>
            <a:ext cx="3156208" cy="15850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Развитие жилищно-коммунального комплекса 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пов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энергетич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-ой эффективности в Нижневартовском районе на 2018-2025 годы» 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854,8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кукльтуры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туризма в Нижневартовском районе на 2019-2021 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»-8440,9тыс.руб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670" y="404664"/>
            <a:ext cx="813556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3 квартал 2019 года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1600689"/>
            <a:ext cx="1681823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2019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283987" y="2713547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54864,06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89172" y="3698410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52943,38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00604" y="4908209"/>
            <a:ext cx="15378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1934,75</a:t>
            </a:r>
          </a:p>
        </p:txBody>
      </p:sp>
    </p:spTree>
    <p:extLst>
      <p:ext uri="{BB962C8B-B14F-4D97-AF65-F5344CB8AC3E}">
        <p14:creationId xmlns:p14="http://schemas.microsoft.com/office/powerpoint/2010/main" val="1470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257" y="188640"/>
            <a:ext cx="5798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</a:p>
          <a:p>
            <a:pPr algn="ctr"/>
            <a:r>
              <a:rPr lang="ru-RU" sz="900" b="1" dirty="0" smtClean="0"/>
              <a:t>54864,06</a:t>
            </a:r>
            <a:endParaRPr lang="ru-RU" sz="900" b="1" dirty="0" smtClean="0"/>
          </a:p>
          <a:p>
            <a:pPr algn="ctr"/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</a:p>
          <a:p>
            <a:pPr algn="ctr"/>
            <a:r>
              <a:rPr lang="ru-RU" sz="900" b="1" smtClean="0"/>
              <a:t>3275,47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199233"/>
            <a:ext cx="2394506" cy="3045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</a:p>
          <a:p>
            <a:pPr algn="ctr"/>
            <a:r>
              <a:rPr lang="ru-RU" sz="900" b="1" dirty="0" smtClean="0"/>
              <a:t>259,37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</a:p>
          <a:p>
            <a:pPr algn="ctr"/>
            <a:r>
              <a:rPr lang="ru-RU" sz="900" b="1" dirty="0" smtClean="0"/>
              <a:t>51329,22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1823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1560" y="2947456"/>
            <a:ext cx="249970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7,95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620649"/>
            <a:ext cx="24482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194,33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502441" y="4353915"/>
            <a:ext cx="2522496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</a:t>
            </a:r>
            <a:r>
              <a:rPr lang="ru-RU" sz="900" dirty="0" smtClean="0"/>
              <a:t>налог—</a:t>
            </a:r>
            <a:r>
              <a:rPr lang="ru-RU" sz="900" b="1" dirty="0" smtClean="0"/>
              <a:t>40,37</a:t>
            </a:r>
            <a:endParaRPr lang="ru-RU" sz="9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4" y="5023613"/>
            <a:ext cx="2605810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</a:t>
            </a:r>
            <a:r>
              <a:rPr lang="ru-RU" sz="900" dirty="0" smtClean="0">
                <a:solidFill>
                  <a:prstClr val="black"/>
                </a:solidFill>
              </a:rPr>
              <a:t>-</a:t>
            </a:r>
            <a:r>
              <a:rPr lang="ru-RU" sz="900" b="1" dirty="0" smtClean="0">
                <a:solidFill>
                  <a:prstClr val="black"/>
                </a:solidFill>
              </a:rPr>
              <a:t>0,4</a:t>
            </a: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1209,42</a:t>
            </a:r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нематериальных активов-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126,0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 </a:t>
            </a:r>
            <a:r>
              <a:rPr lang="ru-RU" sz="900" b="1" dirty="0" smtClean="0"/>
              <a:t>–84,5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48,87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88082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61414" y="2947456"/>
            <a:ext cx="19408" cy="367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763689" y="3316788"/>
            <a:ext cx="97725" cy="303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87" idx="0"/>
          </p:cNvCxnSpPr>
          <p:nvPr/>
        </p:nvCxnSpPr>
        <p:spPr>
          <a:xfrm>
            <a:off x="1763689" y="4353915"/>
            <a:ext cx="37111" cy="494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84" idx="2"/>
          </p:cNvCxnSpPr>
          <p:nvPr/>
        </p:nvCxnSpPr>
        <p:spPr>
          <a:xfrm>
            <a:off x="1763689" y="3989981"/>
            <a:ext cx="731829" cy="1033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2110005" y="5589240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769186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326723" y="4602068"/>
            <a:ext cx="252028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Прочие неналоговые доходы–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0,00</a:t>
            </a:r>
          </a:p>
          <a:p>
            <a:pPr lvl="0"/>
            <a:endParaRPr lang="ru-RU" sz="900" b="1" dirty="0">
              <a:solidFill>
                <a:sysClr val="windowText" lastClr="000000"/>
              </a:solidFill>
            </a:endParaRPr>
          </a:p>
          <a:p>
            <a:pPr lvl="0"/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продажи квартир, находящихся в собственности сельских поселений-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Денежные взыскания.штрафы-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бюджета сельского поселения Вата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За </a:t>
            </a:r>
            <a:r>
              <a:rPr lang="ru-RU" sz="2000" dirty="0" smtClean="0">
                <a:solidFill>
                  <a:srgbClr val="0070C0"/>
                </a:solidFill>
              </a:rPr>
              <a:t>4 </a:t>
            </a:r>
            <a:r>
              <a:rPr lang="ru-RU" sz="2000" dirty="0">
                <a:solidFill>
                  <a:srgbClr val="0070C0"/>
                </a:solidFill>
              </a:rPr>
              <a:t>квартал </a:t>
            </a:r>
            <a:r>
              <a:rPr lang="ru-RU" sz="2000" dirty="0" smtClean="0">
                <a:solidFill>
                  <a:srgbClr val="0070C0"/>
                </a:solidFill>
              </a:rPr>
              <a:t>2019 </a:t>
            </a:r>
            <a:r>
              <a:rPr lang="ru-RU" sz="2000" dirty="0">
                <a:solidFill>
                  <a:srgbClr val="0070C0"/>
                </a:solidFill>
              </a:rPr>
              <a:t>года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                 РАСХОДЫ    -         52943,38                                 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                                     </a:t>
            </a:r>
            <a:r>
              <a:rPr lang="ru-RU" sz="1200" dirty="0" smtClean="0"/>
              <a:t>Общегосударственные расходы                                                                   15236,61</a:t>
            </a:r>
          </a:p>
          <a:p>
            <a:r>
              <a:rPr lang="ru-RU" sz="1200" dirty="0" smtClean="0"/>
              <a:t>Национальная оборона                                                                                217,8</a:t>
            </a:r>
          </a:p>
          <a:p>
            <a:r>
              <a:rPr lang="ru-RU" sz="1200" dirty="0" smtClean="0"/>
              <a:t>Национальная безопасность и                                                                     680,35</a:t>
            </a:r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</a:t>
            </a:r>
          </a:p>
          <a:p>
            <a:r>
              <a:rPr lang="ru-RU" sz="1200" dirty="0" smtClean="0"/>
              <a:t>Национальная экономика                                                                           3527,24</a:t>
            </a:r>
          </a:p>
          <a:p>
            <a:r>
              <a:rPr lang="ru-RU" sz="1200" dirty="0" smtClean="0"/>
              <a:t>Жилищно-коммунальное хозяйство                                                           8012,7</a:t>
            </a:r>
          </a:p>
          <a:p>
            <a:r>
              <a:rPr lang="ru-RU" sz="1200" dirty="0" smtClean="0"/>
              <a:t>Охрана окружающей среды                                                                         0,32</a:t>
            </a:r>
          </a:p>
          <a:p>
            <a:r>
              <a:rPr lang="ru-RU" sz="1200" dirty="0" smtClean="0"/>
              <a:t>Культура, кинематография                                                                       9434,94</a:t>
            </a:r>
          </a:p>
          <a:p>
            <a:r>
              <a:rPr lang="ru-RU" sz="1200" dirty="0" smtClean="0"/>
              <a:t>Физическая культура и спорт                                                                   227,82</a:t>
            </a:r>
          </a:p>
          <a:p>
            <a:r>
              <a:rPr lang="ru-RU" sz="1200" dirty="0" smtClean="0"/>
              <a:t>Межбюджетные трансферты                                                                   15605,6                                          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964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43379" y="404664"/>
            <a:ext cx="7390165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года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-8012,7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7506" y="1706896"/>
            <a:ext cx="157447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3866,5тыс.руб.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8045" y="3645024"/>
            <a:ext cx="2505814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556,2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Энергосбережение-15,0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тыс.рублей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5301208"/>
            <a:ext cx="1493347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3574,68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Субвенции в сфере обращения  с твердыми коммунальными отходами 0,32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тыс.руб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917" y="404664"/>
            <a:ext cx="63850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227,82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79480" y="3882552"/>
            <a:ext cx="25250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16,52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211,3тыс.руб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8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4153" y="404664"/>
            <a:ext cx="585609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9434,94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37258" y="1999282"/>
            <a:ext cx="1257075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7781,8 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074" y="3882552"/>
            <a:ext cx="124585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495,1тыс.руб.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188" y="5638167"/>
            <a:ext cx="1981632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1158,04 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2888" y="404664"/>
            <a:ext cx="577113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3527,24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3745" y="1999282"/>
            <a:ext cx="158408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1302,9 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8715" y="3227470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1960,64 </a:t>
            </a:r>
            <a:r>
              <a:rPr lang="ru-RU" sz="1000" b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8715" y="4581128"/>
            <a:ext cx="300365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Другие общеэкономические вопросы</a:t>
            </a:r>
            <a:endParaRPr lang="ru-RU" sz="1000" b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263,7 </a:t>
            </a:r>
            <a:r>
              <a:rPr lang="ru-RU" sz="1000" b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2426" y="404664"/>
            <a:ext cx="541205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2019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217,8тыс.рублей.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663" y="2492896"/>
            <a:ext cx="14975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217,8тыс.руб.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9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4327</TotalTime>
  <Words>627</Words>
  <Application>Microsoft Office PowerPoint</Application>
  <PresentationFormat>Экран (4:3)</PresentationFormat>
  <Paragraphs>153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Расходы бюджета сельского поселения Вата  За 4 квартал 2019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Люция</cp:lastModifiedBy>
  <cp:revision>285</cp:revision>
  <cp:lastPrinted>2018-04-09T10:50:57Z</cp:lastPrinted>
  <dcterms:created xsi:type="dcterms:W3CDTF">2013-08-08T06:26:24Z</dcterms:created>
  <dcterms:modified xsi:type="dcterms:W3CDTF">2020-01-14T04:06:30Z</dcterms:modified>
</cp:coreProperties>
</file>