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0" r:id="rId3"/>
    <p:sldId id="259" r:id="rId4"/>
    <p:sldId id="26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2626"/>
    <a:srgbClr val="9A0000"/>
    <a:srgbClr val="DDF9FF"/>
    <a:srgbClr val="41A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77" autoAdjust="0"/>
    <p:restoredTop sz="94660"/>
  </p:normalViewPr>
  <p:slideViewPr>
    <p:cSldViewPr>
      <p:cViewPr varScale="1">
        <p:scale>
          <a:sx n="77" d="100"/>
          <a:sy n="77" d="100"/>
        </p:scale>
        <p:origin x="-96" y="-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048556430446198E-2"/>
          <c:y val="3.2656249999999998E-2"/>
          <c:w val="0.65432513123359581"/>
          <c:h val="0.8924584768359070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ln w="82550"/>
            <a:scene3d>
              <a:camera prst="orthographicFront"/>
              <a:lightRig rig="threePt" dir="t"/>
            </a:scene3d>
            <a:sp3d prstMaterial="softEdge">
              <a:bevelT prst="relaxedInset"/>
            </a:sp3d>
          </c:spPr>
          <c:invertIfNegative val="0"/>
          <c:dLbls>
            <c:dLbl>
              <c:idx val="0"/>
              <c:layout>
                <c:manualLayout>
                  <c:x val="0.17083322397200351"/>
                  <c:y val="-7.920657971391338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7503,1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9027777777777777"/>
                  <c:y val="-3.249494145553350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8055,3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2016 год 9 месяцев 20726,5 тыс. рублей</c:v>
                </c:pt>
                <c:pt idx="1">
                  <c:v>2015 год 9 месяцев 37034,7 тыс.  рублей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7503.1</c:v>
                </c:pt>
                <c:pt idx="1">
                  <c:v>8055.3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17499999999999999"/>
                  <c:y val="-6.09280152291253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67,3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9305555555555556"/>
                  <c:y val="-1.827840456873759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77,7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2016 год 9 месяцев 20726,5 тыс. рублей</c:v>
                </c:pt>
                <c:pt idx="1">
                  <c:v>2015 год 9 месяцев 37034,7 тыс.  рублей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67.3</c:v>
                </c:pt>
                <c:pt idx="1">
                  <c:v>77.7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7083322397200351"/>
                  <c:y val="-4.87424121833002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777,8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472222222222232"/>
                  <c:y val="-7.717548595689206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488,8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2016 год 9 месяцев 20726,5 тыс. рублей</c:v>
                </c:pt>
                <c:pt idx="1">
                  <c:v>2015 год 9 месяцев 37034,7 тыс.  рублей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349.7</c:v>
                </c:pt>
                <c:pt idx="1">
                  <c:v>349.7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/>
          </c:spPr>
          <c:invertIfNegative val="0"/>
          <c:dLbls>
            <c:dLbl>
              <c:idx val="0"/>
              <c:layout>
                <c:manualLayout>
                  <c:x val="0.17083322397200351"/>
                  <c:y val="-6.702097666808831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2181,9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888888888888888"/>
                  <c:y val="-0.1157632289353381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2489,9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2016 год 9 месяцев 20726,5 тыс. рублей</c:v>
                </c:pt>
                <c:pt idx="1">
                  <c:v>2015 год 9 месяцев 37034,7 тыс.  рублей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1105.0999999999999</c:v>
                </c:pt>
                <c:pt idx="1">
                  <c:v>1105.0999999999999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ЖКХ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/>
          </c:spPr>
          <c:invertIfNegative val="0"/>
          <c:dLbls>
            <c:dLbl>
              <c:idx val="0"/>
              <c:layout>
                <c:manualLayout>
                  <c:x val="0.19166666666666668"/>
                  <c:y val="-6.70208167520378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3378,3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9583333333333333"/>
                  <c:y val="-0.1015466920485421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3262,7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2016 год 9 месяцев 20726,5 тыс. рублей</c:v>
                </c:pt>
                <c:pt idx="1">
                  <c:v>2015 год 9 месяцев 37034,7 тыс.  рублей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1645.3</c:v>
                </c:pt>
                <c:pt idx="1">
                  <c:v>1645.3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/>
          </c:spPr>
          <c:invertIfNegative val="0"/>
          <c:dLbls>
            <c:dLbl>
              <c:idx val="0"/>
              <c:layout>
                <c:manualLayout>
                  <c:x val="0.21111111111111111"/>
                  <c:y val="-4.6711478342329409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4548,1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472222222222232"/>
                  <c:y val="-5.889708138815443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4630,6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2016 год 9 месяцев 20726,5 тыс. рублей</c:v>
                </c:pt>
                <c:pt idx="1">
                  <c:v>2015 год 9 месяцев 37034,7 тыс.  рублей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4548.1000000000004</c:v>
                </c:pt>
                <c:pt idx="1">
                  <c:v>4630.6000000000004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.18055544619422573"/>
                  <c:y val="-1.62474707277667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355,9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611111111111112"/>
                  <c:y val="-3.51095688807203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2016 год 9 месяцев 20726,5 тыс. рублей</c:v>
                </c:pt>
                <c:pt idx="1">
                  <c:v>2015 год 9 месяцев 37034,7 тыс.  рублей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25</c:v>
                </c:pt>
                <c:pt idx="1">
                  <c:v>25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01600" prst="riblet"/>
            </a:sp3d>
          </c:spPr>
          <c:invertIfNegative val="0"/>
          <c:dLbls>
            <c:dLbl>
              <c:idx val="0"/>
              <c:layout>
                <c:manualLayout>
                  <c:x val="0.18333333333333332"/>
                  <c:y val="-6.7020816752037846E-2"/>
                </c:manualLayout>
              </c:layout>
              <c:tx>
                <c:rich>
                  <a:bodyPr/>
                  <a:lstStyle/>
                  <a:p>
                    <a:r>
                      <a:rPr lang="ru-RU" sz="1600" baseline="0" dirty="0" smtClean="0">
                        <a:solidFill>
                          <a:schemeClr val="tx1"/>
                        </a:solidFill>
                      </a:rPr>
                      <a:t>1914,1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9444433508311471"/>
                  <c:y val="-6.49898829110670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18014,2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cap="none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2016 год 9 месяцев 20726,5 тыс. рублей</c:v>
                </c:pt>
                <c:pt idx="1">
                  <c:v>2015 год 9 месяцев 37034,7 тыс.  рублей</c:v>
                </c:pt>
              </c:strCache>
            </c:strRef>
          </c:cat>
          <c:val>
            <c:numRef>
              <c:f>Лист1!$I$2:$I$3</c:f>
              <c:numCache>
                <c:formatCode>General</c:formatCode>
                <c:ptCount val="2"/>
                <c:pt idx="0">
                  <c:v>1914.1</c:v>
                </c:pt>
                <c:pt idx="1">
                  <c:v>5099.2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4"/>
        <c:gapDepth val="14"/>
        <c:shape val="cylinder"/>
        <c:axId val="20115456"/>
        <c:axId val="20116992"/>
        <c:axId val="0"/>
      </c:bar3DChart>
      <c:catAx>
        <c:axId val="20115456"/>
        <c:scaling>
          <c:orientation val="minMax"/>
        </c:scaling>
        <c:delete val="0"/>
        <c:axPos val="b"/>
        <c:majorTickMark val="out"/>
        <c:minorTickMark val="none"/>
        <c:tickLblPos val="nextTo"/>
        <c:crossAx val="20116992"/>
        <c:crosses val="autoZero"/>
        <c:auto val="1"/>
        <c:lblAlgn val="ctr"/>
        <c:lblOffset val="100"/>
        <c:noMultiLvlLbl val="0"/>
      </c:catAx>
      <c:valAx>
        <c:axId val="20116992"/>
        <c:scaling>
          <c:orientation val="minMax"/>
          <c:max val="18000"/>
        </c:scaling>
        <c:delete val="0"/>
        <c:axPos val="l"/>
        <c:majorGridlines/>
        <c:minorGridlines>
          <c:spPr>
            <a:ln w="9525"/>
          </c:spPr>
        </c:minorGridlines>
        <c:numFmt formatCode="#,##0" sourceLinked="0"/>
        <c:majorTickMark val="in"/>
        <c:minorTickMark val="none"/>
        <c:tickLblPos val="nextTo"/>
        <c:spPr>
          <a:ln>
            <a:tailEnd type="none" w="med" len="med"/>
          </a:ln>
        </c:spPr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20115456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83964326334208239"/>
          <c:y val="2.5986518117449064E-2"/>
          <c:w val="0.153"/>
          <c:h val="0.96091420604966826"/>
        </c:manualLayout>
      </c:layout>
      <c:overlay val="0"/>
      <c:spPr>
        <a:ln>
          <a:noFill/>
        </a:ln>
      </c:spPr>
      <c:txPr>
        <a:bodyPr/>
        <a:lstStyle/>
        <a:p>
          <a:pPr>
            <a:defRPr sz="1450" b="0" i="0" kern="0" spc="0" normalizeH="0" baseline="6000">
              <a:solidFill>
                <a:schemeClr val="accent1">
                  <a:lumMod val="75000"/>
                </a:schemeClr>
              </a:solidFill>
              <a:latin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0.38188</cdr:x>
      <cdr:y>0.11771</cdr:y>
    </cdr:from>
    <cdr:to>
      <cdr:x>0.41338</cdr:x>
      <cdr:y>0.14074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H="1">
          <a:off x="3491880" y="736049"/>
          <a:ext cx="288036" cy="14401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0.374</cdr:x>
      <cdr:y>0.1868</cdr:y>
    </cdr:from>
    <cdr:to>
      <cdr:x>0.42125</cdr:x>
      <cdr:y>0.19831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H="1">
          <a:off x="3419872" y="1168097"/>
          <a:ext cx="432054" cy="7197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0.39763</cdr:x>
      <cdr:y>0.2674</cdr:y>
    </cdr:from>
    <cdr:to>
      <cdr:x>0.437</cdr:x>
      <cdr:y>0.29043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 flipH="1">
          <a:off x="3635897" y="1672153"/>
          <a:ext cx="360039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0.38188</cdr:x>
      <cdr:y>0.39407</cdr:y>
    </cdr:from>
    <cdr:to>
      <cdr:x>0.41338</cdr:x>
      <cdr:y>0.4171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 flipH="1">
          <a:off x="3491880" y="2464241"/>
          <a:ext cx="288036" cy="14401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0.374</cdr:x>
      <cdr:y>0.44013</cdr:y>
    </cdr:from>
    <cdr:to>
      <cdr:x>0.41338</cdr:x>
      <cdr:y>0.47468</cdr:y>
    </cdr:to>
    <cdr:cxnSp macro="">
      <cdr:nvCxnSpPr>
        <cdr:cNvPr id="11" name="Прямая со стрелкой 10"/>
        <cdr:cNvCxnSpPr/>
      </cdr:nvCxnSpPr>
      <cdr:spPr>
        <a:xfrm xmlns:a="http://schemas.openxmlformats.org/drawingml/2006/main" flipH="1">
          <a:off x="3419872" y="2752273"/>
          <a:ext cx="360091" cy="21605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0.38188</cdr:x>
      <cdr:y>0.48619</cdr:y>
    </cdr:from>
    <cdr:to>
      <cdr:x>0.42125</cdr:x>
      <cdr:y>0.50922</cdr:y>
    </cdr:to>
    <cdr:cxnSp macro="">
      <cdr:nvCxnSpPr>
        <cdr:cNvPr id="13" name="Прямая со стрелкой 12"/>
        <cdr:cNvCxnSpPr/>
      </cdr:nvCxnSpPr>
      <cdr:spPr>
        <a:xfrm xmlns:a="http://schemas.openxmlformats.org/drawingml/2006/main" flipH="1">
          <a:off x="3491880" y="3040305"/>
          <a:ext cx="360040" cy="14401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0.61286</cdr:y>
    </cdr:from>
    <cdr:to>
      <cdr:x>0</cdr:x>
      <cdr:y>0.61286</cdr:y>
    </cdr:to>
    <cdr:cxnSp macro="">
      <cdr:nvCxnSpPr>
        <cdr:cNvPr id="17" name="Прямая со стрелкой 16"/>
        <cdr:cNvCxnSpPr/>
      </cdr:nvCxnSpPr>
      <cdr:spPr>
        <a:xfrm xmlns:a="http://schemas.openxmlformats.org/drawingml/2006/main" flipH="1">
          <a:off x="0" y="3832393"/>
          <a:ext cx="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0.374</cdr:x>
      <cdr:y>0.63589</cdr:y>
    </cdr:from>
    <cdr:to>
      <cdr:x>0.4055</cdr:x>
      <cdr:y>0.63589</cdr:y>
    </cdr:to>
    <cdr:cxnSp macro="">
      <cdr:nvCxnSpPr>
        <cdr:cNvPr id="19" name="Прямая со стрелкой 18"/>
        <cdr:cNvCxnSpPr/>
      </cdr:nvCxnSpPr>
      <cdr:spPr>
        <a:xfrm xmlns:a="http://schemas.openxmlformats.org/drawingml/2006/main" flipH="1">
          <a:off x="3419872" y="3976409"/>
          <a:ext cx="288036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0.71262</cdr:x>
      <cdr:y>0.08316</cdr:y>
    </cdr:from>
    <cdr:to>
      <cdr:x>0.75987</cdr:x>
      <cdr:y>0.1113</cdr:y>
    </cdr:to>
    <cdr:cxnSp macro="">
      <cdr:nvCxnSpPr>
        <cdr:cNvPr id="21" name="Прямая со стрелкой 20"/>
        <cdr:cNvCxnSpPr/>
      </cdr:nvCxnSpPr>
      <cdr:spPr>
        <a:xfrm xmlns:a="http://schemas.openxmlformats.org/drawingml/2006/main" flipH="1">
          <a:off x="6516216" y="520025"/>
          <a:ext cx="432048" cy="17595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0.69687</cdr:x>
      <cdr:y>0.15225</cdr:y>
    </cdr:from>
    <cdr:to>
      <cdr:x>0.752</cdr:x>
      <cdr:y>0.16377</cdr:y>
    </cdr:to>
    <cdr:cxnSp macro="">
      <cdr:nvCxnSpPr>
        <cdr:cNvPr id="23" name="Прямая со стрелкой 22"/>
        <cdr:cNvCxnSpPr/>
      </cdr:nvCxnSpPr>
      <cdr:spPr>
        <a:xfrm xmlns:a="http://schemas.openxmlformats.org/drawingml/2006/main" flipH="1">
          <a:off x="6372201" y="952073"/>
          <a:ext cx="504055" cy="7200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0.71262</cdr:x>
      <cdr:y>0.23286</cdr:y>
    </cdr:from>
    <cdr:to>
      <cdr:x>0.752</cdr:x>
      <cdr:y>0.2674</cdr:y>
    </cdr:to>
    <cdr:cxnSp macro="">
      <cdr:nvCxnSpPr>
        <cdr:cNvPr id="25" name="Прямая со стрелкой 24"/>
        <cdr:cNvCxnSpPr/>
      </cdr:nvCxnSpPr>
      <cdr:spPr>
        <a:xfrm xmlns:a="http://schemas.openxmlformats.org/drawingml/2006/main" flipH="1">
          <a:off x="6516216" y="1456129"/>
          <a:ext cx="360046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0.70475</cdr:x>
      <cdr:y>0.32498</cdr:y>
    </cdr:from>
    <cdr:to>
      <cdr:x>0.76775</cdr:x>
      <cdr:y>0.38256</cdr:y>
    </cdr:to>
    <cdr:cxnSp macro="">
      <cdr:nvCxnSpPr>
        <cdr:cNvPr id="27" name="Прямая со стрелкой 26"/>
        <cdr:cNvCxnSpPr/>
      </cdr:nvCxnSpPr>
      <cdr:spPr>
        <a:xfrm xmlns:a="http://schemas.openxmlformats.org/drawingml/2006/main" flipH="1">
          <a:off x="6444208" y="2032193"/>
          <a:ext cx="576064" cy="36003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0.71262</cdr:x>
      <cdr:y>0.38256</cdr:y>
    </cdr:from>
    <cdr:to>
      <cdr:x>0.75987</cdr:x>
      <cdr:y>0.42862</cdr:y>
    </cdr:to>
    <cdr:cxnSp macro="">
      <cdr:nvCxnSpPr>
        <cdr:cNvPr id="29" name="Прямая со стрелкой 28"/>
        <cdr:cNvCxnSpPr/>
      </cdr:nvCxnSpPr>
      <cdr:spPr>
        <a:xfrm xmlns:a="http://schemas.openxmlformats.org/drawingml/2006/main" flipH="1">
          <a:off x="6516216" y="2392233"/>
          <a:ext cx="432048" cy="28803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0.71262</cdr:x>
      <cdr:y>0.44013</cdr:y>
    </cdr:from>
    <cdr:to>
      <cdr:x>0.75987</cdr:x>
      <cdr:y>0.47468</cdr:y>
    </cdr:to>
    <cdr:cxnSp macro="">
      <cdr:nvCxnSpPr>
        <cdr:cNvPr id="31" name="Прямая со стрелкой 30"/>
        <cdr:cNvCxnSpPr/>
      </cdr:nvCxnSpPr>
      <cdr:spPr>
        <a:xfrm xmlns:a="http://schemas.openxmlformats.org/drawingml/2006/main" flipH="1">
          <a:off x="6516216" y="2752273"/>
          <a:ext cx="432048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0.70475</cdr:x>
      <cdr:y>0.4977</cdr:y>
    </cdr:from>
    <cdr:to>
      <cdr:x>0.76775</cdr:x>
      <cdr:y>0.50922</cdr:y>
    </cdr:to>
    <cdr:cxnSp macro="">
      <cdr:nvCxnSpPr>
        <cdr:cNvPr id="33" name="Прямая со стрелкой 32"/>
        <cdr:cNvCxnSpPr/>
      </cdr:nvCxnSpPr>
      <cdr:spPr>
        <a:xfrm xmlns:a="http://schemas.openxmlformats.org/drawingml/2006/main" flipH="1" flipV="1">
          <a:off x="6444210" y="3112280"/>
          <a:ext cx="576062" cy="7204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0.71262</cdr:x>
      <cdr:y>0.65892</cdr:y>
    </cdr:from>
    <cdr:to>
      <cdr:x>0.752</cdr:x>
      <cdr:y>0.65892</cdr:y>
    </cdr:to>
    <cdr:cxnSp macro="">
      <cdr:nvCxnSpPr>
        <cdr:cNvPr id="35" name="Прямая со стрелкой 34"/>
        <cdr:cNvCxnSpPr/>
      </cdr:nvCxnSpPr>
      <cdr:spPr>
        <a:xfrm xmlns:a="http://schemas.openxmlformats.org/drawingml/2006/main" flipH="1">
          <a:off x="6516216" y="4120425"/>
          <a:ext cx="36009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B7163-725E-4553-950C-881E4A36A18F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844D3-B89F-4656-B6BF-63FC17449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007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0670" y="404664"/>
            <a:ext cx="81355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Основные характеристики бюджета сельского поселения Вата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сравнении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 месяцев 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2016 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</a:t>
            </a:r>
            <a:r>
              <a:rPr lang="ru-RU" sz="2000" b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gradFill>
                  <a:gsLst>
                    <a:gs pos="0">
                      <a:prstClr val="black"/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9 месяцев 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2015 годов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30404" y="1625679"/>
            <a:ext cx="1656184" cy="86409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73125" y="1625679"/>
            <a:ext cx="1656184" cy="86409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2016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98935" y="1622558"/>
            <a:ext cx="1656184" cy="86409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002060"/>
                </a:solidFill>
              </a:rPr>
              <a:t>2015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47354" y="2615608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94893" y="2615608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26927" y="2615608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54501" y="3545596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95420" y="3524636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26927" y="3524636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47354" y="4489232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83857" y="4489232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26927" y="4489232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074420" y="2755268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Доходы</a:t>
            </a:r>
          </a:p>
          <a:p>
            <a:r>
              <a:rPr lang="ru-RU" sz="1600" dirty="0" smtClean="0"/>
              <a:t>млн</a:t>
            </a:r>
            <a:r>
              <a:rPr lang="ru-RU" sz="1600" dirty="0"/>
              <a:t>.</a:t>
            </a:r>
            <a:r>
              <a:rPr lang="ru-RU" sz="1600" dirty="0" smtClean="0"/>
              <a:t> рублей.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043459" y="3682135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Расходы</a:t>
            </a:r>
          </a:p>
          <a:p>
            <a:r>
              <a:rPr lang="ru-RU" sz="1600" dirty="0" smtClean="0"/>
              <a:t>млн</a:t>
            </a:r>
            <a:r>
              <a:rPr lang="ru-RU" sz="1600" dirty="0"/>
              <a:t>.</a:t>
            </a:r>
            <a:r>
              <a:rPr lang="ru-RU" sz="1600" dirty="0" smtClean="0"/>
              <a:t> рублей.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019362" y="4547175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Дефицит(-),</a:t>
            </a:r>
          </a:p>
          <a:p>
            <a:r>
              <a:rPr lang="ru-RU" sz="1600" dirty="0" smtClean="0"/>
              <a:t>Профицит(+),</a:t>
            </a:r>
          </a:p>
          <a:p>
            <a:r>
              <a:rPr lang="ru-RU" sz="1600" dirty="0" smtClean="0"/>
              <a:t>млн</a:t>
            </a:r>
            <a:r>
              <a:rPr lang="ru-RU" sz="1600" dirty="0"/>
              <a:t>.</a:t>
            </a:r>
            <a:r>
              <a:rPr lang="ru-RU" sz="1600" dirty="0" smtClean="0"/>
              <a:t> рублей.</a:t>
            </a:r>
            <a:endParaRPr lang="ru-RU" sz="16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11560" y="1112550"/>
            <a:ext cx="7848872" cy="5981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  <a:ln cmpd="thickThin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63500" dist="50800" dir="2700000">
              <a:schemeClr val="accent4">
                <a:lumMod val="20000"/>
                <a:lumOff val="8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755865" y="2755267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22741,8</a:t>
            </a:r>
          </a:p>
          <a:p>
            <a:pPr algn="ctr"/>
            <a:r>
              <a:rPr lang="ru-RU" sz="1600" dirty="0" smtClean="0"/>
              <a:t>тыс. рублей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27873" y="3698411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20726,5</a:t>
            </a:r>
          </a:p>
          <a:p>
            <a:pPr algn="ctr"/>
            <a:r>
              <a:rPr lang="ru-RU" sz="1600" dirty="0" smtClean="0"/>
              <a:t>тыс. рублей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67428" y="462889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2015,3</a:t>
            </a:r>
          </a:p>
          <a:p>
            <a:pPr algn="ctr"/>
            <a:r>
              <a:rPr lang="ru-RU" sz="1600" dirty="0" smtClean="0"/>
              <a:t>тыс. рублей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98935" y="2759714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prstClr val="black"/>
                </a:solidFill>
              </a:rPr>
              <a:t>25895,3</a:t>
            </a:r>
          </a:p>
          <a:p>
            <a:pPr lvl="0" algn="ctr"/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smtClean="0"/>
              <a:t>тыс. рублей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64956" y="3664296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prstClr val="black"/>
                </a:solidFill>
              </a:rPr>
              <a:t>37034,7</a:t>
            </a:r>
          </a:p>
          <a:p>
            <a:pPr lvl="0" algn="ctr"/>
            <a:r>
              <a:rPr lang="ru-RU" sz="1600" dirty="0" smtClean="0"/>
              <a:t>тыс. рублей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98935" y="462889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prstClr val="black"/>
                </a:solidFill>
              </a:rPr>
              <a:t>-11139,4</a:t>
            </a:r>
          </a:p>
          <a:p>
            <a:pPr algn="ctr"/>
            <a:r>
              <a:rPr lang="ru-RU" sz="1600" dirty="0" smtClean="0"/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14255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660" y="404664"/>
            <a:ext cx="60276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сфере национальной безопасности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правоохранительной деятельности</a:t>
            </a:r>
            <a:endParaRPr lang="ru-RU" sz="20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3320" y="1052735"/>
            <a:ext cx="1851790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месяцев 2016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777,8 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77938" y="1052736"/>
            <a:ext cx="1851790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месяцев 2015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488,8 тыс. руб.</a:t>
            </a:r>
          </a:p>
        </p:txBody>
      </p:sp>
      <p:pic>
        <p:nvPicPr>
          <p:cNvPr id="6146" name="Picture 2" descr="C:\Users\Евгений\Desktop\412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421" y="1668289"/>
            <a:ext cx="2540090" cy="1428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46136" y="1843797"/>
            <a:ext cx="2289409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Фонд заработной платы подсобным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и сезонным рабочим работающих в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поселении по срочным трудовым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договором от центра занятости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229,5тыс.руб.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19201" y="1843797"/>
            <a:ext cx="2289409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Фонд заработной платы подсобным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и сезонным рабочим работающих в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поселении по срочным трудовым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договором от центра занятости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264,8тыс.руб.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6147" name="Picture 3" descr="C:\Users\Евгений\Desktop\15702858-s--n---n--n----nzn-n-n--n--n-------n---n-n-noe-------n---noe---n--n--n--n----n----n---n-n------n---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88" y="2996952"/>
            <a:ext cx="1346617" cy="1346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67544" y="2780928"/>
            <a:ext cx="3172322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Долгосрочная целевая программа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«Комплексные меры безопасности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на объектах социального назначения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И жилищного фонда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с.п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 Вата на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2016-2018 годы»</a:t>
            </a:r>
          </a:p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17,4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algn="ctr"/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в рамках ВЦП «Управление муниципальным  имуществом на территории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с.п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 Вата на 2016-2018 годы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»-374,8тыс.руб</a:t>
            </a:r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84880" y="3016623"/>
            <a:ext cx="3339134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Долгосрочная целевая программа</a:t>
            </a:r>
          </a:p>
          <a:p>
            <a:pPr algn="ctr"/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«Комплексные меры безопасности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на объектах социального назначения</a:t>
            </a:r>
          </a:p>
          <a:p>
            <a:pPr algn="ctr"/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И жилищного фонда с.п. Вата на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2012-2014 годы</a:t>
            </a:r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»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17,8 </a:t>
            </a:r>
            <a:r>
              <a:rPr lang="ru-RU" sz="900" b="1" i="1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ctr"/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900" b="1" i="1" cap="none" spc="0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Софинансирование</a:t>
            </a:r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в рамках программы ХМАО-Югре 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«Профилактика правонарушений в ХМАО-Югре на 2014-2020 годы» 4,3 </a:t>
            </a:r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14" name="Picture 3" descr="C:\Users\Евгений\Desktop\w361h238_nb598_img_main_519_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627" y="4221088"/>
            <a:ext cx="1017138" cy="1343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580112" y="4439931"/>
            <a:ext cx="3143902" cy="2308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6148" name="Picture 4" descr="C:\Users\Евгений\Desktop\10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250" y="5351034"/>
            <a:ext cx="1218398" cy="1506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384880" y="5720480"/>
            <a:ext cx="36516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ВЦП«Управление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государственным имуществом ХМАО-Югры на 2015-2017 годы»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121,5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4343569"/>
            <a:ext cx="3672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Субвенции на </a:t>
            </a:r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осущ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-е федеральных полном-й по ЗАГС </a:t>
            </a:r>
          </a:p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3,6 </a:t>
            </a:r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lvl="0" algn="ctr"/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в 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рамках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МП»Профилактика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правонарушений в сфере обществ-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го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порядка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вс.п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 Вата на 2014-2020 гг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»-10,5тыс.руб</a:t>
            </a:r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900" b="1" i="1" dirty="0" smtClean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Софинансирование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в рамках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МП»Профилактика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правонарушений в сфере обществ-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го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порядка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вс.п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 Вата на 2014-2020 гг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»-4,5тыс.руб</a:t>
            </a:r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в рамках ВЦП «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Осн.направления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раз-я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гражд.обороны.защиты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насел-я и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террит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с.п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Вата от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чрезв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ситуацийи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техногеноно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хар-ра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обесп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без-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ти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на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ыводн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объектах  на 2016-2018 годы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»-137,5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4439931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Субвенции на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осущ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-е федеральных полном-й по ЗАГС 3,0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lvl="0" algn="ctr"/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Муниципальнаяпрограмма«Профилактика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правонарушений в ХМАО-Югре на 2014-2020 годы» -4,4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Проведение мероприятий по предупреждению паводка и после павводка-73,0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94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3817" y="404664"/>
            <a:ext cx="564930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общегосударственные вопросы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3627" y="800534"/>
            <a:ext cx="1951176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месяцев 2016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7503,1 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22980" y="800535"/>
            <a:ext cx="1951176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месяцев 2015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8055,3 тыс. руб.</a:t>
            </a:r>
          </a:p>
        </p:txBody>
      </p:sp>
      <p:pic>
        <p:nvPicPr>
          <p:cNvPr id="7170" name="Picture 2" descr="C:\Users\Евгений\Desktop\69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67" y="1416087"/>
            <a:ext cx="1256801" cy="725750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67086" y="1404989"/>
            <a:ext cx="18934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Функционирование высшего </a:t>
            </a:r>
          </a:p>
          <a:p>
            <a:pPr algn="ctr"/>
            <a:r>
              <a:rPr lang="ru-RU" sz="8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д</a:t>
            </a:r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олжностного лица субъекта РФ</a:t>
            </a:r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1018,7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тыс.руб.</a:t>
            </a:r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51835" y="1416087"/>
            <a:ext cx="18934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Функционирование высшего </a:t>
            </a:r>
          </a:p>
          <a:p>
            <a:pPr algn="ctr"/>
            <a:r>
              <a:rPr lang="ru-RU" sz="8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д</a:t>
            </a:r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олжностного лица субъекта РФ</a:t>
            </a:r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1143,4 </a:t>
            </a:r>
            <a:r>
              <a:rPr lang="ru-RU" sz="800" b="1" i="1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</a:t>
            </a:r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7172" name="Picture 4" descr="C:\Users\Евгений\Desktop\zakonodatelnaj_ba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48" y="2154441"/>
            <a:ext cx="1044575" cy="77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74744" y="2050703"/>
            <a:ext cx="20938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Функционирование законодательных</a:t>
            </a:r>
          </a:p>
          <a:p>
            <a:pPr algn="ctr"/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(представительных органов)</a:t>
            </a:r>
          </a:p>
          <a:p>
            <a:pPr algn="ctr"/>
            <a:r>
              <a:rPr lang="ru-RU" sz="8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г</a:t>
            </a:r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осударственной власти и местного</a:t>
            </a:r>
          </a:p>
          <a:p>
            <a:pPr algn="ctr"/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самоуправления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10,0 </a:t>
            </a:r>
            <a:r>
              <a:rPr lang="ru-RU" sz="800" b="1" i="1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</a:t>
            </a:r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23684" y="2050703"/>
            <a:ext cx="20938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Функционирование законодательных</a:t>
            </a:r>
          </a:p>
          <a:p>
            <a:pPr algn="ctr"/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(представительных органов)</a:t>
            </a:r>
          </a:p>
          <a:p>
            <a:pPr algn="ctr"/>
            <a:r>
              <a:rPr lang="ru-RU" sz="8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г</a:t>
            </a:r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осударственной власти и местного</a:t>
            </a:r>
          </a:p>
          <a:p>
            <a:pPr algn="ctr"/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самоуправления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9,0 тыс.руб.</a:t>
            </a:r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7174" name="Picture 6" descr="C:\Users\Евгений\Desktop\img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48" y="3024184"/>
            <a:ext cx="1190625" cy="857250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37938" y="3024184"/>
            <a:ext cx="20425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Функционирование исполнительных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рганов местного самоуправления 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2605,3 тыс.руб.</a:t>
            </a:r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49332" y="3052975"/>
            <a:ext cx="20425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Функционирование исполнительных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рганов местного самоуправления 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3095,9 тыс.руб.</a:t>
            </a:r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7175" name="Picture 7" descr="C:\Users\Евгений\Desktop\logo-yugoriy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172" y="3881434"/>
            <a:ext cx="1584176" cy="4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013323" y="3732070"/>
            <a:ext cx="15007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Иные МБТ на содержание </a:t>
            </a:r>
          </a:p>
          <a:p>
            <a:pPr algn="ctr"/>
            <a:r>
              <a:rPr lang="ru-RU" sz="8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</a:t>
            </a:r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аботников </a:t>
            </a:r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ОМС района 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336,0 </a:t>
            </a:r>
            <a:r>
              <a:rPr lang="ru-RU" sz="800" b="1" i="1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</a:t>
            </a:r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ctr"/>
            <a:endParaRPr lang="ru-RU" sz="800" b="1" i="1" cap="none" spc="0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endParaRPr lang="ru-RU" sz="800" b="1" i="1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20244" y="3732070"/>
            <a:ext cx="1500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Иные МБТ на содержание </a:t>
            </a:r>
          </a:p>
          <a:p>
            <a:pPr algn="ctr"/>
            <a:r>
              <a:rPr lang="ru-RU" sz="8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</a:t>
            </a:r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аботников </a:t>
            </a:r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ОМС района 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166,2 </a:t>
            </a:r>
            <a:r>
              <a:rPr lang="ru-RU" sz="800" b="1" i="1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</a:t>
            </a:r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ctr"/>
            <a:endParaRPr lang="ru-RU" sz="800" b="1" i="1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176" name="Picture 8" descr="C:\Users\Евгений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48" y="4509120"/>
            <a:ext cx="1233487" cy="92392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866036" y="4617139"/>
            <a:ext cx="18533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Обеспечение деятельности</a:t>
            </a:r>
          </a:p>
          <a:p>
            <a:pPr algn="ctr"/>
            <a:r>
              <a:rPr lang="ru-RU" sz="8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п</a:t>
            </a:r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одведомственных учреждений 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3510,7 </a:t>
            </a:r>
            <a:r>
              <a:rPr lang="ru-RU" sz="800" b="1" i="1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</a:t>
            </a:r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51835" y="4532994"/>
            <a:ext cx="184546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Обеспечение деятельности</a:t>
            </a:r>
          </a:p>
          <a:p>
            <a:pPr algn="ctr"/>
            <a:r>
              <a:rPr lang="ru-RU" sz="8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п</a:t>
            </a:r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одведомственных учреждений 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3509,9 тыс.руб.</a:t>
            </a:r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7177" name="Picture 9" descr="C:\Users\Евгений\Desktop\cc26c608e134e0ecfeadb4aeebc90f4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588" y="5433045"/>
            <a:ext cx="1276206" cy="127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639024" y="5433045"/>
            <a:ext cx="2348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800" b="1" i="1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800" b="1" i="1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800" b="1" i="1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Расходы на оплату дополнительных</a:t>
            </a:r>
          </a:p>
          <a:p>
            <a:pPr algn="ctr"/>
            <a:r>
              <a:rPr lang="ru-RU" sz="8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г</a:t>
            </a:r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арантий и компенсаций 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22,4 тыс.руб.</a:t>
            </a:r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530573" y="5433045"/>
            <a:ext cx="336190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800" b="1" i="1" cap="none" spc="0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endParaRPr lang="ru-RU" sz="800" b="1" i="1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ctr"/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на оплату дополнительных</a:t>
            </a:r>
          </a:p>
          <a:p>
            <a:pPr lvl="0" algn="ctr"/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гарантий и компенсаций </a:t>
            </a:r>
          </a:p>
          <a:p>
            <a:pPr lvl="0" algn="ctr"/>
            <a:r>
              <a:rPr lang="ru-RU" sz="8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130,9 </a:t>
            </a:r>
            <a:r>
              <a:rPr lang="ru-RU" sz="8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algn="ctr"/>
            <a:endParaRPr lang="ru-RU" sz="800" b="1" i="1" cap="none" spc="0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3554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6752" y="404664"/>
            <a:ext cx="76434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Межбюджетные трансферты общего характера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3628" y="800534"/>
            <a:ext cx="1951176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месяцев 2016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1914,1 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58861" y="800535"/>
            <a:ext cx="2079415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месяцев 2015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18014,2 тыс. руб.</a:t>
            </a:r>
          </a:p>
        </p:txBody>
      </p:sp>
      <p:pic>
        <p:nvPicPr>
          <p:cNvPr id="8195" name="Picture 3" descr="C:\Users\Евгений\Desktop\1167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94" y="1311225"/>
            <a:ext cx="1142553" cy="86082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Евгений\Desktop\big_inde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276" y="2172053"/>
            <a:ext cx="1894389" cy="112069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Евгений\Desktop\w361h238_nb598_img_main_519_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907" y="3501008"/>
            <a:ext cx="2465509" cy="32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23528" y="1556791"/>
            <a:ext cx="3528392" cy="5078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в рамках МП «Развитие транспортной системы </a:t>
            </a:r>
          </a:p>
          <a:p>
            <a:pPr lvl="0" algn="ctr"/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Нижневартовского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района на 2014-2020 годы» 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887,0 </a:t>
            </a:r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2400198"/>
            <a:ext cx="33843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врамках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МП «Обеспечение доступным и комфортным жильем жителей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Нижневартовского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района в 2014-2020 годах»</a:t>
            </a:r>
          </a:p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144,5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4077072"/>
            <a:ext cx="2803393" cy="12772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в рамках МП « Развитие жилищно-коммунального комплекса и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пов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-е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энергетич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-ой эффективности в Нижневартовском районе на 2014-2020 годы»  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882,6 </a:t>
            </a:r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lvl="0" algn="ctr"/>
            <a:endParaRPr lang="ru-RU" sz="800" b="1" i="1" dirty="0" smtClean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8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800" b="1" i="1" dirty="0" smtClean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8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85664" y="1498771"/>
            <a:ext cx="3552569" cy="5078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МП «Развитие ЖКХ и повышение энергетической эффективности в НВ районе на 2014-2020 годы»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1836,9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724128" y="2172055"/>
            <a:ext cx="316835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endParaRPr lang="ru-RU" sz="800" b="1" i="1" dirty="0" smtClean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/>
            <a:r>
              <a:rPr lang="ru-RU" sz="8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ДЦП </a:t>
            </a:r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«Энергосбережение и повышение энергетической эффективности на территории </a:t>
            </a:r>
            <a:r>
              <a:rPr lang="ru-RU" sz="8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с.п</a:t>
            </a:r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 Вата на 2010-2014 гг</a:t>
            </a:r>
            <a:r>
              <a:rPr lang="ru-RU" sz="8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.-40,0</a:t>
            </a:r>
            <a:endParaRPr lang="ru-RU" sz="8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МП «Профилактика правонарушений»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государственнойпрограммы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«Обеспечение прав и законных интересов населения ХМАО-Югры в отдельных сферах жизнедеятельности на 2014-2020 годах»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373,4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lvl="0" algn="ctr"/>
            <a:endParaRPr lang="ru-RU" sz="8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МП «Профилактика правонарушений»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всфере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общественного порядка в НВ районе на 2014-2016 годах»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7079,2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algn="ctr"/>
            <a:endParaRPr lang="ru-RU" sz="1000" b="1" i="1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1000" b="1" i="1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10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33666" y="4077072"/>
            <a:ext cx="252676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000" b="1" i="1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1000" b="1" i="1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652120" y="4477182"/>
            <a:ext cx="3386113" cy="19851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Внутриквартальный проезд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ипоселковые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автомобильные дороги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99,0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lvl="0" algn="ctr"/>
            <a:endParaRPr lang="ru-RU" sz="8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8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МП «Обеспечение доступным и комфортным жильем жителей НВ района»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199,0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lvl="0" algn="ctr"/>
            <a:endParaRPr lang="ru-RU" sz="8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на реализацию мероприятий «Капитальный ремонт объектов жилищного хозяйства в рамках МП «Обеспечение доступным и комфортным жильем жителей НВ района в 2014-2020 годах»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8426,7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05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9257" y="188640"/>
            <a:ext cx="57983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бюджета сельского поселения Вата 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(На 9 месяцев 2016 год)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тыс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рублей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67944" y="994579"/>
            <a:ext cx="1107003" cy="576064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067943" y="994579"/>
            <a:ext cx="1107003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Доходы бюджета</a:t>
            </a:r>
          </a:p>
          <a:p>
            <a:pPr algn="ctr"/>
            <a:r>
              <a:rPr lang="ru-RU" sz="800" b="1" dirty="0" smtClean="0"/>
              <a:t>32812,8</a:t>
            </a:r>
          </a:p>
          <a:p>
            <a:pPr algn="ctr"/>
            <a:endParaRPr lang="ru-RU" sz="1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5" y="1659085"/>
            <a:ext cx="1584177" cy="302695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58057" y="1662396"/>
            <a:ext cx="1569725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/>
              <a:t>Н</a:t>
            </a:r>
            <a:r>
              <a:rPr lang="ru-RU" sz="800" dirty="0" smtClean="0"/>
              <a:t>алоговые доходы</a:t>
            </a:r>
          </a:p>
          <a:p>
            <a:pPr algn="ctr"/>
            <a:r>
              <a:rPr lang="ru-RU" sz="800" b="1" dirty="0" smtClean="0"/>
              <a:t>602,1</a:t>
            </a:r>
            <a:endParaRPr lang="ru-RU" sz="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34362" y="1608232"/>
            <a:ext cx="1861774" cy="303898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88223" y="1662397"/>
            <a:ext cx="2258509" cy="338553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82114" y="2199231"/>
            <a:ext cx="1645669" cy="215445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568" y="2574244"/>
            <a:ext cx="2394506" cy="463927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0451" y="3207450"/>
            <a:ext cx="2394506" cy="215444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0450" y="4509122"/>
            <a:ext cx="2367623" cy="435412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0460" y="3832078"/>
            <a:ext cx="2394506" cy="380183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934362" y="1573576"/>
            <a:ext cx="1898634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Неналоговые доходы</a:t>
            </a:r>
          </a:p>
          <a:p>
            <a:pPr algn="ctr"/>
            <a:r>
              <a:rPr lang="ru-RU" sz="800" b="1" dirty="0" smtClean="0"/>
              <a:t>249,8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58384" y="1661432"/>
            <a:ext cx="2288349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Безвозмездные поступления</a:t>
            </a:r>
          </a:p>
          <a:p>
            <a:pPr algn="ctr"/>
            <a:r>
              <a:rPr lang="ru-RU" sz="800" b="1" dirty="0" smtClean="0"/>
              <a:t>21889,9</a:t>
            </a:r>
            <a:endParaRPr lang="ru-RU" sz="800" b="1" dirty="0"/>
          </a:p>
        </p:txBody>
      </p:sp>
      <p:cxnSp>
        <p:nvCxnSpPr>
          <p:cNvPr id="29" name="Прямая соединительная линия 28"/>
          <p:cNvCxnSpPr>
            <a:stCxn id="5" idx="2"/>
            <a:endCxn id="10" idx="0"/>
          </p:cNvCxnSpPr>
          <p:nvPr/>
        </p:nvCxnSpPr>
        <p:spPr>
          <a:xfrm>
            <a:off x="4621446" y="1570643"/>
            <a:ext cx="243803" cy="37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887713" y="1608231"/>
            <a:ext cx="56203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7" idx="0"/>
            <a:endCxn id="7" idx="0"/>
          </p:cNvCxnSpPr>
          <p:nvPr/>
        </p:nvCxnSpPr>
        <p:spPr>
          <a:xfrm>
            <a:off x="1835694" y="165908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65404" y="2199233"/>
            <a:ext cx="1645669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НДФЛ 522,4</a:t>
            </a:r>
            <a:endParaRPr lang="ru-RU" sz="800" b="1" i="1" dirty="0" smtClean="0"/>
          </a:p>
        </p:txBody>
      </p:sp>
      <p:sp>
        <p:nvSpPr>
          <p:cNvPr id="55" name="TextBox 54"/>
          <p:cNvSpPr txBox="1"/>
          <p:nvPr/>
        </p:nvSpPr>
        <p:spPr>
          <a:xfrm>
            <a:off x="683568" y="2569850"/>
            <a:ext cx="2401398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Налог на доходы физических лиц с доходов полученных физическими лицами, не являющимися налоговыми резидентами  РФ </a:t>
            </a:r>
            <a:r>
              <a:rPr lang="ru-RU" sz="800" dirty="0" smtClean="0"/>
              <a:t>3,2</a:t>
            </a:r>
            <a:endParaRPr lang="ru-RU" sz="8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616593" y="3220000"/>
            <a:ext cx="2482368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Единый сельскохозяйственный налог </a:t>
            </a:r>
            <a:r>
              <a:rPr lang="ru-RU" sz="800" dirty="0" smtClean="0"/>
              <a:t>42,7</a:t>
            </a:r>
            <a:endParaRPr lang="ru-RU" sz="8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734059" y="3627486"/>
            <a:ext cx="2347289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Налог на имущество физических лиц, взимаемый по ставкам применяемым к объектам налогообложения, расположенным в границах поселения – </a:t>
            </a:r>
            <a:r>
              <a:rPr lang="ru-RU" sz="800" b="1" dirty="0" smtClean="0"/>
              <a:t>28,1</a:t>
            </a:r>
            <a:endParaRPr lang="ru-RU" sz="800" b="1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697010" y="5157192"/>
            <a:ext cx="2367622" cy="410853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3563888" y="2131780"/>
            <a:ext cx="2341764" cy="542819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/>
          <p:cNvSpPr txBox="1"/>
          <p:nvPr/>
        </p:nvSpPr>
        <p:spPr>
          <a:xfrm>
            <a:off x="717343" y="4509121"/>
            <a:ext cx="236400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Земельный налог, взимаемый по ставкам, установленным в соответствии с подпунктом 1 пункта 1 статьи 394 НК РФ </a:t>
            </a:r>
            <a:r>
              <a:rPr lang="ru-RU" sz="800" dirty="0" smtClean="0"/>
              <a:t>– </a:t>
            </a:r>
            <a:r>
              <a:rPr lang="ru-RU" sz="800" b="1" dirty="0" smtClean="0"/>
              <a:t>1,6</a:t>
            </a:r>
            <a:endParaRPr lang="ru-RU" sz="8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697092" y="5085184"/>
            <a:ext cx="236754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Земельный налог, взимаемый по ставкам, установленным в соответствии с подпунктом 2 пункта 1 статьи 394 НК РФ </a:t>
            </a:r>
            <a:r>
              <a:rPr lang="ru-RU" sz="800" dirty="0" smtClean="0"/>
              <a:t>– </a:t>
            </a:r>
            <a:r>
              <a:rPr lang="ru-RU" sz="800" b="1" dirty="0" smtClean="0"/>
              <a:t>2,9</a:t>
            </a:r>
            <a:endParaRPr lang="ru-RU" sz="8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3572601" y="2110801"/>
            <a:ext cx="2341764" cy="70788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" dirty="0"/>
              <a:t>Доходы от сдачи в аренду имущества, находящегося в оперативном управлении поселений и созданных ими учреждений (за исключением имущества муниципальных автономных учреждений)– </a:t>
            </a:r>
            <a:r>
              <a:rPr lang="ru-RU" sz="800" dirty="0" smtClean="0"/>
              <a:t>126,0</a:t>
            </a:r>
            <a:endParaRPr lang="ru-RU" sz="800" dirty="0"/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3373484" y="2862238"/>
            <a:ext cx="2494660" cy="338554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3651721" y="3422894"/>
            <a:ext cx="2448272" cy="262908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TextBox 106"/>
          <p:cNvSpPr txBox="1"/>
          <p:nvPr/>
        </p:nvSpPr>
        <p:spPr>
          <a:xfrm>
            <a:off x="3344876" y="2862237"/>
            <a:ext cx="2509576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Прочие доходы от оказания платных услуг(работ) – 4,2</a:t>
            </a:r>
            <a:endParaRPr lang="ru-RU" sz="800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3578764" y="3425192"/>
            <a:ext cx="2410764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Прочие неналоговые доходы </a:t>
            </a:r>
            <a:r>
              <a:rPr lang="ru-RU" sz="800" dirty="0" smtClean="0"/>
              <a:t>5,0</a:t>
            </a:r>
            <a:endParaRPr lang="ru-RU" sz="800" b="1" dirty="0"/>
          </a:p>
        </p:txBody>
      </p:sp>
      <p:cxnSp>
        <p:nvCxnSpPr>
          <p:cNvPr id="110" name="Прямая соединительная линия 109"/>
          <p:cNvCxnSpPr>
            <a:stCxn id="8" idx="0"/>
            <a:endCxn id="8" idx="0"/>
          </p:cNvCxnSpPr>
          <p:nvPr/>
        </p:nvCxnSpPr>
        <p:spPr>
          <a:xfrm>
            <a:off x="1842920" y="166239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>
            <a:stCxn id="8" idx="0"/>
            <a:endCxn id="8" idx="0"/>
          </p:cNvCxnSpPr>
          <p:nvPr/>
        </p:nvCxnSpPr>
        <p:spPr>
          <a:xfrm>
            <a:off x="1842920" y="166239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V="1">
            <a:off x="1788239" y="1608231"/>
            <a:ext cx="98893" cy="92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>
            <a:endCxn id="11" idx="0"/>
          </p:cNvCxnSpPr>
          <p:nvPr/>
        </p:nvCxnSpPr>
        <p:spPr>
          <a:xfrm>
            <a:off x="7508016" y="1608231"/>
            <a:ext cx="209462" cy="54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>
            <a:stCxn id="7" idx="2"/>
            <a:endCxn id="12" idx="0"/>
          </p:cNvCxnSpPr>
          <p:nvPr/>
        </p:nvCxnSpPr>
        <p:spPr>
          <a:xfrm flipH="1">
            <a:off x="1804949" y="1961780"/>
            <a:ext cx="30745" cy="237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>
            <a:stCxn id="13" idx="0"/>
            <a:endCxn id="12" idx="2"/>
          </p:cNvCxnSpPr>
          <p:nvPr/>
        </p:nvCxnSpPr>
        <p:spPr>
          <a:xfrm flipH="1" flipV="1">
            <a:off x="1804949" y="2414676"/>
            <a:ext cx="75872" cy="159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>
            <a:stCxn id="81" idx="0"/>
            <a:endCxn id="13" idx="2"/>
          </p:cNvCxnSpPr>
          <p:nvPr/>
        </p:nvCxnSpPr>
        <p:spPr>
          <a:xfrm flipV="1">
            <a:off x="1857777" y="3038171"/>
            <a:ext cx="23044" cy="181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>
            <a:stCxn id="84" idx="0"/>
            <a:endCxn id="81" idx="2"/>
          </p:cNvCxnSpPr>
          <p:nvPr/>
        </p:nvCxnSpPr>
        <p:spPr>
          <a:xfrm flipH="1" flipV="1">
            <a:off x="1857777" y="3435444"/>
            <a:ext cx="49927" cy="1920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>
            <a:stCxn id="87" idx="0"/>
          </p:cNvCxnSpPr>
          <p:nvPr/>
        </p:nvCxnSpPr>
        <p:spPr>
          <a:xfrm>
            <a:off x="1899346" y="4509121"/>
            <a:ext cx="35241" cy="473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>
            <a:off x="1890988" y="4130157"/>
            <a:ext cx="3274" cy="620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1908925" y="5258818"/>
            <a:ext cx="1" cy="618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>
            <a:stCxn id="10" idx="2"/>
          </p:cNvCxnSpPr>
          <p:nvPr/>
        </p:nvCxnSpPr>
        <p:spPr>
          <a:xfrm flipH="1">
            <a:off x="4621717" y="1912130"/>
            <a:ext cx="243532" cy="287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>
            <a:stCxn id="86" idx="2"/>
            <a:endCxn id="104" idx="0"/>
          </p:cNvCxnSpPr>
          <p:nvPr/>
        </p:nvCxnSpPr>
        <p:spPr>
          <a:xfrm flipH="1">
            <a:off x="4620814" y="2674599"/>
            <a:ext cx="113956" cy="187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Скругленный прямоугольник 45"/>
          <p:cNvSpPr/>
          <p:nvPr/>
        </p:nvSpPr>
        <p:spPr>
          <a:xfrm>
            <a:off x="3373484" y="3817577"/>
            <a:ext cx="2721507" cy="523973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800" b="1" dirty="0">
                <a:solidFill>
                  <a:prstClr val="black"/>
                </a:solidFill>
              </a:rPr>
              <a:t>Прочие поступления от использования имущества, находящегося в собственности поселений– </a:t>
            </a:r>
            <a:r>
              <a:rPr lang="ru-RU" sz="800" b="1" dirty="0" smtClean="0">
                <a:solidFill>
                  <a:prstClr val="black"/>
                </a:solidFill>
              </a:rPr>
              <a:t>32,5</a:t>
            </a:r>
            <a:endParaRPr lang="ru-RU" sz="800" b="1" dirty="0">
              <a:solidFill>
                <a:prstClr val="black"/>
              </a:solidFill>
            </a:endParaRPr>
          </a:p>
        </p:txBody>
      </p:sp>
      <p:cxnSp>
        <p:nvCxnSpPr>
          <p:cNvPr id="140" name="Прямая соединительная линия 139"/>
          <p:cNvCxnSpPr>
            <a:stCxn id="104" idx="2"/>
            <a:endCxn id="108" idx="0"/>
          </p:cNvCxnSpPr>
          <p:nvPr/>
        </p:nvCxnSpPr>
        <p:spPr>
          <a:xfrm>
            <a:off x="4620814" y="3200792"/>
            <a:ext cx="163332" cy="22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Скругленный прямоугольник 108"/>
          <p:cNvSpPr/>
          <p:nvPr/>
        </p:nvSpPr>
        <p:spPr>
          <a:xfrm>
            <a:off x="652893" y="5733256"/>
            <a:ext cx="2394506" cy="514980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50" dirty="0">
                <a:solidFill>
                  <a:prstClr val="black"/>
                </a:solidFill>
              </a:rPr>
              <a:t>Государственная пошлина -</a:t>
            </a:r>
            <a:r>
              <a:rPr lang="ru-RU" sz="1050" b="1" dirty="0" smtClean="0">
                <a:solidFill>
                  <a:prstClr val="black"/>
                </a:solidFill>
              </a:rPr>
              <a:t>1,2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651721" y="4726828"/>
            <a:ext cx="2448272" cy="58477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" b="1" dirty="0"/>
              <a:t>Доходы от реализации имущества, находящегося в оперативном управлении учреждений, находящихся в ведении органов управления– </a:t>
            </a:r>
            <a:r>
              <a:rPr lang="ru-RU" sz="800" b="1" dirty="0" smtClean="0"/>
              <a:t>59,1</a:t>
            </a:r>
            <a:endParaRPr lang="ru-RU" sz="800" b="1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300192" y="2862239"/>
            <a:ext cx="2016224" cy="692110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</a:rPr>
              <a:t>Прочие поступления от денежных взысканий (штрафов)– 3,0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041980" y="5424029"/>
            <a:ext cx="2490441" cy="288032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Невыясненные поступления-13,9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00192" y="3817577"/>
            <a:ext cx="2304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Прочие доходы от компенсации затрат бюджетов сельских поселений– 6,1</a:t>
            </a:r>
          </a:p>
        </p:txBody>
      </p:sp>
    </p:spTree>
    <p:extLst>
      <p:ext uri="{BB962C8B-B14F-4D97-AF65-F5344CB8AC3E}">
        <p14:creationId xmlns:p14="http://schemas.microsoft.com/office/powerpoint/2010/main" val="182777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/>
          <p:cNvSpPr txBox="1"/>
          <p:nvPr/>
        </p:nvSpPr>
        <p:spPr>
          <a:xfrm>
            <a:off x="3406180" y="2207174"/>
            <a:ext cx="2448272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6" y="1635314"/>
            <a:ext cx="1584177" cy="326468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43606" y="1623227"/>
            <a:ext cx="1584177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/>
              <a:t>Н</a:t>
            </a:r>
            <a:r>
              <a:rPr lang="ru-RU" sz="800" dirty="0" smtClean="0"/>
              <a:t>алоговые доходы</a:t>
            </a:r>
          </a:p>
          <a:p>
            <a:pPr algn="ctr"/>
            <a:r>
              <a:rPr lang="ru-RU" sz="800" b="1" dirty="0" smtClean="0"/>
              <a:t>605,1</a:t>
            </a:r>
            <a:endParaRPr lang="ru-RU" sz="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81478" y="1659086"/>
            <a:ext cx="1725739" cy="349584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72200" y="1662397"/>
            <a:ext cx="2448272" cy="346274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59632" y="2221840"/>
            <a:ext cx="1481079" cy="215444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681478" y="1659085"/>
            <a:ext cx="1725739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Неналоговые доходы</a:t>
            </a:r>
          </a:p>
          <a:p>
            <a:pPr algn="ctr"/>
            <a:r>
              <a:rPr lang="ru-RU" sz="800" b="1" dirty="0" smtClean="0"/>
              <a:t>317,1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32123" y="1670115"/>
            <a:ext cx="2288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Безвозмездные поступления</a:t>
            </a:r>
          </a:p>
          <a:p>
            <a:pPr algn="ctr"/>
            <a:r>
              <a:rPr lang="ru-RU" sz="800" b="1" dirty="0" smtClean="0"/>
              <a:t>24973,1</a:t>
            </a:r>
            <a:endParaRPr lang="ru-RU" sz="800" b="1" dirty="0"/>
          </a:p>
        </p:txBody>
      </p:sp>
      <p:cxnSp>
        <p:nvCxnSpPr>
          <p:cNvPr id="29" name="Прямая соединительная линия 28"/>
          <p:cNvCxnSpPr>
            <a:stCxn id="5" idx="2"/>
            <a:endCxn id="10" idx="0"/>
          </p:cNvCxnSpPr>
          <p:nvPr/>
        </p:nvCxnSpPr>
        <p:spPr>
          <a:xfrm flipH="1">
            <a:off x="4544348" y="1570642"/>
            <a:ext cx="21544" cy="88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887713" y="1608231"/>
            <a:ext cx="56203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7" idx="0"/>
            <a:endCxn id="7" idx="0"/>
          </p:cNvCxnSpPr>
          <p:nvPr/>
        </p:nvCxnSpPr>
        <p:spPr>
          <a:xfrm>
            <a:off x="1835695" y="163531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59632" y="2234653"/>
            <a:ext cx="1481079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НДФЛ 475,4</a:t>
            </a:r>
            <a:endParaRPr lang="ru-RU" sz="800" b="1" dirty="0" smtClean="0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3350029" y="2314896"/>
            <a:ext cx="2519194" cy="676605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TextBox 101"/>
          <p:cNvSpPr txBox="1"/>
          <p:nvPr/>
        </p:nvSpPr>
        <p:spPr>
          <a:xfrm>
            <a:off x="3421900" y="2272553"/>
            <a:ext cx="2555754" cy="41549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050" dirty="0">
                <a:solidFill>
                  <a:prstClr val="black"/>
                </a:solidFill>
              </a:rPr>
              <a:t>Прочие доходы от оказания платных услуг (работ</a:t>
            </a:r>
            <a:r>
              <a:rPr lang="ru-RU" sz="1050" dirty="0" smtClean="0">
                <a:solidFill>
                  <a:prstClr val="black"/>
                </a:solidFill>
              </a:rPr>
              <a:t>)-</a:t>
            </a:r>
            <a:r>
              <a:rPr lang="ru-RU" sz="1050" b="1" dirty="0" smtClean="0">
                <a:solidFill>
                  <a:prstClr val="black"/>
                </a:solidFill>
              </a:rPr>
              <a:t>7,4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3369593" y="3487375"/>
            <a:ext cx="2448272" cy="461665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3745430" y="4454013"/>
            <a:ext cx="2137513" cy="215443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TextBox 106"/>
          <p:cNvSpPr txBox="1"/>
          <p:nvPr/>
        </p:nvSpPr>
        <p:spPr>
          <a:xfrm>
            <a:off x="3318547" y="3487375"/>
            <a:ext cx="2476880" cy="5770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050" dirty="0">
                <a:solidFill>
                  <a:prstClr val="black"/>
                </a:solidFill>
              </a:rPr>
              <a:t>Доходы от реализации иного имущества, находящегося в собственности поселений – </a:t>
            </a:r>
            <a:r>
              <a:rPr lang="ru-RU" sz="1050" b="1" dirty="0" smtClean="0">
                <a:solidFill>
                  <a:prstClr val="black"/>
                </a:solidFill>
              </a:rPr>
              <a:t>60,7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724566" y="4182947"/>
            <a:ext cx="2359602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" dirty="0" smtClean="0"/>
              <a:t>Прочие неналоговые доходы – </a:t>
            </a:r>
            <a:r>
              <a:rPr lang="ru-RU" sz="800" b="1" dirty="0" smtClean="0"/>
              <a:t>26,7</a:t>
            </a:r>
          </a:p>
          <a:p>
            <a:r>
              <a:rPr lang="ru-RU" sz="800" b="1" dirty="0" smtClean="0"/>
              <a:t>Прочие доходы от компенсации затрат бюджета поселения-180,5</a:t>
            </a:r>
            <a:endParaRPr lang="ru-RU" sz="800" b="1" dirty="0"/>
          </a:p>
        </p:txBody>
      </p:sp>
      <p:cxnSp>
        <p:nvCxnSpPr>
          <p:cNvPr id="110" name="Прямая соединительная линия 109"/>
          <p:cNvCxnSpPr>
            <a:stCxn id="8" idx="0"/>
            <a:endCxn id="8" idx="0"/>
          </p:cNvCxnSpPr>
          <p:nvPr/>
        </p:nvCxnSpPr>
        <p:spPr>
          <a:xfrm>
            <a:off x="1835695" y="162322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>
            <a:stCxn id="8" idx="0"/>
            <a:endCxn id="8" idx="0"/>
          </p:cNvCxnSpPr>
          <p:nvPr/>
        </p:nvCxnSpPr>
        <p:spPr>
          <a:xfrm>
            <a:off x="1835695" y="162322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V="1">
            <a:off x="1788239" y="1608231"/>
            <a:ext cx="98893" cy="92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>
            <a:endCxn id="11" idx="0"/>
          </p:cNvCxnSpPr>
          <p:nvPr/>
        </p:nvCxnSpPr>
        <p:spPr>
          <a:xfrm>
            <a:off x="7508016" y="1608231"/>
            <a:ext cx="88320" cy="54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1835695" y="1792504"/>
            <a:ext cx="164477" cy="260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>
            <a:stCxn id="13" idx="0"/>
            <a:endCxn id="12" idx="2"/>
          </p:cNvCxnSpPr>
          <p:nvPr/>
        </p:nvCxnSpPr>
        <p:spPr>
          <a:xfrm flipV="1">
            <a:off x="1907704" y="2437284"/>
            <a:ext cx="92468" cy="136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>
            <a:stCxn id="81" idx="0"/>
            <a:endCxn id="13" idx="2"/>
          </p:cNvCxnSpPr>
          <p:nvPr/>
        </p:nvCxnSpPr>
        <p:spPr>
          <a:xfrm flipV="1">
            <a:off x="1887132" y="3161282"/>
            <a:ext cx="20572" cy="202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>
            <a:stCxn id="84" idx="0"/>
            <a:endCxn id="81" idx="2"/>
          </p:cNvCxnSpPr>
          <p:nvPr/>
        </p:nvCxnSpPr>
        <p:spPr>
          <a:xfrm flipH="1" flipV="1">
            <a:off x="1887132" y="3578858"/>
            <a:ext cx="7131" cy="253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>
            <a:stCxn id="87" idx="0"/>
          </p:cNvCxnSpPr>
          <p:nvPr/>
        </p:nvCxnSpPr>
        <p:spPr>
          <a:xfrm>
            <a:off x="1849138" y="4657804"/>
            <a:ext cx="85449" cy="329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>
            <a:stCxn id="84" idx="2"/>
            <a:endCxn id="17" idx="0"/>
          </p:cNvCxnSpPr>
          <p:nvPr/>
        </p:nvCxnSpPr>
        <p:spPr>
          <a:xfrm flipH="1">
            <a:off x="1849138" y="4365105"/>
            <a:ext cx="45125" cy="292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>
            <a:stCxn id="17" idx="2"/>
          </p:cNvCxnSpPr>
          <p:nvPr/>
        </p:nvCxnSpPr>
        <p:spPr>
          <a:xfrm>
            <a:off x="1849138" y="5242579"/>
            <a:ext cx="45125" cy="634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>
            <a:stCxn id="10" idx="2"/>
          </p:cNvCxnSpPr>
          <p:nvPr/>
        </p:nvCxnSpPr>
        <p:spPr>
          <a:xfrm>
            <a:off x="4544348" y="2008670"/>
            <a:ext cx="119333" cy="228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>
            <a:endCxn id="102" idx="0"/>
          </p:cNvCxnSpPr>
          <p:nvPr/>
        </p:nvCxnSpPr>
        <p:spPr>
          <a:xfrm flipH="1">
            <a:off x="4699777" y="1918847"/>
            <a:ext cx="37942" cy="353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>
            <a:stCxn id="86" idx="2"/>
            <a:endCxn id="104" idx="0"/>
          </p:cNvCxnSpPr>
          <p:nvPr/>
        </p:nvCxnSpPr>
        <p:spPr>
          <a:xfrm flipH="1">
            <a:off x="4593729" y="2991501"/>
            <a:ext cx="15897" cy="495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>
            <a:stCxn id="104" idx="2"/>
            <a:endCxn id="108" idx="0"/>
          </p:cNvCxnSpPr>
          <p:nvPr/>
        </p:nvCxnSpPr>
        <p:spPr>
          <a:xfrm>
            <a:off x="4593729" y="3949040"/>
            <a:ext cx="310638" cy="233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Скругленный прямоугольник 126"/>
          <p:cNvSpPr/>
          <p:nvPr/>
        </p:nvSpPr>
        <p:spPr>
          <a:xfrm>
            <a:off x="3583148" y="4822506"/>
            <a:ext cx="2394506" cy="737419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50" dirty="0">
                <a:solidFill>
                  <a:prstClr val="black"/>
                </a:solidFill>
              </a:rPr>
              <a:t>Прочие поступления от использования имущества, находящегося в собственности поселения </a:t>
            </a:r>
            <a:r>
              <a:rPr lang="ru-RU" sz="1050" b="1" dirty="0">
                <a:solidFill>
                  <a:prstClr val="black"/>
                </a:solidFill>
              </a:rPr>
              <a:t>– </a:t>
            </a:r>
            <a:r>
              <a:rPr lang="ru-RU" sz="1050" b="1" dirty="0" smtClean="0">
                <a:solidFill>
                  <a:prstClr val="black"/>
                </a:solidFill>
              </a:rPr>
              <a:t>32,1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39257" y="188640"/>
            <a:ext cx="57983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бюджета сельского поселения Вата 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(На 9 месяцев 2015 год)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тыс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рублей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24566" y="1054233"/>
            <a:ext cx="1682651" cy="516409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706758" y="1054234"/>
            <a:ext cx="170045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Доходы бюджета</a:t>
            </a:r>
          </a:p>
          <a:p>
            <a:pPr algn="ctr"/>
            <a:r>
              <a:rPr lang="ru-RU" sz="800" b="1" dirty="0" smtClean="0"/>
              <a:t>25895,3</a:t>
            </a:r>
          </a:p>
          <a:p>
            <a:pPr algn="ctr"/>
            <a:endParaRPr lang="ru-RU" sz="1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568" y="2574244"/>
            <a:ext cx="2448272" cy="587038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0451" y="3373141"/>
            <a:ext cx="2394506" cy="205717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0451" y="4657804"/>
            <a:ext cx="2277373" cy="584775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0460" y="3832079"/>
            <a:ext cx="2394506" cy="594894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683568" y="2576506"/>
            <a:ext cx="244827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Налог на доходы физических лиц с доходов полученных физическими лицами в соответствии со статьей 228 Налогового кодекса РФ – </a:t>
            </a:r>
            <a:r>
              <a:rPr lang="ru-RU" sz="800" b="1" dirty="0" smtClean="0"/>
              <a:t>0,5</a:t>
            </a:r>
            <a:endParaRPr lang="ru-RU" sz="8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662996" y="3363414"/>
            <a:ext cx="2448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Единый сельскохозяйственный налог – </a:t>
            </a:r>
            <a:r>
              <a:rPr lang="ru-RU" sz="800" b="1" dirty="0" smtClean="0"/>
              <a:t>46,5</a:t>
            </a:r>
            <a:endParaRPr lang="ru-RU" sz="8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710451" y="3832078"/>
            <a:ext cx="2367623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Налог на имущество физических лиц, взимаемый по ставкам применяемым к объектам налогообложения, расположенным в границах поселения – </a:t>
            </a:r>
            <a:r>
              <a:rPr lang="ru-RU" sz="800" b="1" dirty="0" smtClean="0"/>
              <a:t>71,9</a:t>
            </a:r>
            <a:endParaRPr lang="ru-RU" sz="800" b="1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697010" y="5402360"/>
            <a:ext cx="2290814" cy="600163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/>
          <p:cNvSpPr txBox="1"/>
          <p:nvPr/>
        </p:nvSpPr>
        <p:spPr>
          <a:xfrm>
            <a:off x="710451" y="4657804"/>
            <a:ext cx="2277373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Земельный налог, взимаемый по ставкам, установленным в соответствии с </a:t>
            </a:r>
            <a:r>
              <a:rPr lang="ru-RU" sz="800" i="1" dirty="0" smtClean="0"/>
              <a:t>подпунктом</a:t>
            </a:r>
            <a:r>
              <a:rPr lang="ru-RU" sz="800" dirty="0" smtClean="0"/>
              <a:t> 1 пункта 1 статьи 394 НК РФ – </a:t>
            </a:r>
            <a:r>
              <a:rPr lang="ru-RU" sz="800" b="1" dirty="0" smtClean="0"/>
              <a:t>8,3</a:t>
            </a:r>
            <a:endParaRPr lang="ru-RU" sz="8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539552" y="5402359"/>
            <a:ext cx="2778994" cy="146193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Земельный налог, взимаемый по ставкам, установленным в соответствии с подпунктом 2 пункта 1 статьи 394 НК </a:t>
            </a:r>
            <a:r>
              <a:rPr lang="ru-RU" sz="900" dirty="0" smtClean="0"/>
              <a:t>РФ</a:t>
            </a:r>
            <a:r>
              <a:rPr lang="ru-RU" sz="800" dirty="0" smtClean="0"/>
              <a:t> – </a:t>
            </a:r>
            <a:r>
              <a:rPr lang="ru-RU" sz="800" b="1" dirty="0" smtClean="0"/>
              <a:t>0,3</a:t>
            </a:r>
          </a:p>
          <a:p>
            <a:pPr algn="ctr"/>
            <a:endParaRPr lang="ru-RU" sz="800" b="1" dirty="0"/>
          </a:p>
          <a:p>
            <a:pPr algn="ctr"/>
            <a:endParaRPr lang="ru-RU" sz="800" b="1" dirty="0" smtClean="0"/>
          </a:p>
          <a:p>
            <a:pPr lvl="0" algn="ctr"/>
            <a:r>
              <a:rPr lang="ru-RU" sz="800" dirty="0">
                <a:solidFill>
                  <a:prstClr val="black"/>
                </a:solidFill>
              </a:rPr>
              <a:t>Государственная пошлина за совершение нотариальных действий должностными лицами органов местного самоуправления </a:t>
            </a:r>
          </a:p>
          <a:p>
            <a:pPr lvl="0" algn="ctr"/>
            <a:r>
              <a:rPr lang="ru-RU" sz="800" b="1" dirty="0" smtClean="0">
                <a:solidFill>
                  <a:prstClr val="black"/>
                </a:solidFill>
              </a:rPr>
              <a:t>2,2</a:t>
            </a:r>
            <a:endParaRPr lang="ru-RU" sz="800" b="1" dirty="0">
              <a:solidFill>
                <a:prstClr val="black"/>
              </a:solidFill>
            </a:endParaRPr>
          </a:p>
          <a:p>
            <a:pPr algn="ctr"/>
            <a:endParaRPr lang="ru-RU" sz="800" b="1" dirty="0"/>
          </a:p>
          <a:p>
            <a:pPr algn="ctr"/>
            <a:endParaRPr lang="ru-RU" sz="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355976" y="5877272"/>
            <a:ext cx="2176148" cy="9002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050" dirty="0" smtClean="0">
                <a:solidFill>
                  <a:prstClr val="black"/>
                </a:solidFill>
              </a:rPr>
              <a:t>Доходы от сдачи в аренду имущества, находящегося в оперативном управлении органов управления поселений </a:t>
            </a:r>
            <a:r>
              <a:rPr lang="ru-RU" sz="1050" b="1" dirty="0" smtClean="0">
                <a:solidFill>
                  <a:prstClr val="black"/>
                </a:solidFill>
              </a:rPr>
              <a:t>9,7</a:t>
            </a:r>
            <a:endParaRPr lang="ru-RU" sz="105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13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1996" y="404664"/>
            <a:ext cx="75729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бюджета сельского поселения Вата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тыс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рублей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23094041"/>
              </p:ext>
            </p:extLst>
          </p:nvPr>
        </p:nvGraphicFramePr>
        <p:xfrm>
          <a:off x="0" y="604719"/>
          <a:ext cx="9144000" cy="6253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514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гений\Desktop\72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179" y="1052736"/>
            <a:ext cx="2416519" cy="1954655"/>
          </a:xfrm>
          <a:prstGeom prst="ellipse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1027" name="Picture 3" descr="C:\Users\Евгений\Desktop\уличное-освещение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703" y="3284984"/>
            <a:ext cx="1864956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вгений\Desktop\032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783" y="5229200"/>
            <a:ext cx="1531313" cy="1413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18637" y="404664"/>
            <a:ext cx="30396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сфере ЖКХ</a:t>
            </a:r>
            <a:endParaRPr lang="ru-RU" sz="20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22015" y="642641"/>
            <a:ext cx="1885453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месяцев 2016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3378,3тыс. руб.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32794" y="598774"/>
            <a:ext cx="1885453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месяцев 2015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3262,7тыс. руб.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00187" y="1706896"/>
            <a:ext cx="21291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Жилищное хозяйство</a:t>
            </a:r>
          </a:p>
          <a:p>
            <a:pPr algn="ctr"/>
            <a:r>
              <a:rPr lang="ru-RU" sz="14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3015,4 тыс.руб.</a:t>
            </a:r>
            <a:endParaRPr lang="ru-RU" sz="14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25953" y="1706897"/>
            <a:ext cx="20697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Жилищное хозяйство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2781,7 тыс.руб.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67765" y="3645024"/>
            <a:ext cx="19463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Уличное освещение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334,1 тыс.руб.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87668" y="3645024"/>
            <a:ext cx="19463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Уличное освещение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193,1 тыс.руб.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00058" y="5112092"/>
            <a:ext cx="16578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Благоустройство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28,8тыс.руб.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10681" y="5151068"/>
            <a:ext cx="332968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Благоустройство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206,9 </a:t>
            </a:r>
            <a:r>
              <a:rPr lang="ru-RU" sz="1400" b="1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тыс.руб</a:t>
            </a:r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.</a:t>
            </a:r>
          </a:p>
          <a:p>
            <a:pPr algn="ctr"/>
            <a:endParaRPr lang="ru-RU" sz="1400" b="1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</a:endParaRPr>
          </a:p>
        </p:txBody>
      </p:sp>
      <p:sp>
        <p:nvSpPr>
          <p:cNvPr id="2" name="Прямоугольник 1"/>
          <p:cNvSpPr/>
          <p:nvPr/>
        </p:nvSpPr>
        <p:spPr>
          <a:xfrm flipH="1">
            <a:off x="5616657" y="6021288"/>
            <a:ext cx="26015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Реставрация памятников-81,0</a:t>
            </a:r>
            <a:endParaRPr lang="ru-RU" sz="1400" b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88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84383" y="404664"/>
            <a:ext cx="630813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сфере физической культуры и спорта</a:t>
            </a:r>
            <a:endParaRPr lang="ru-RU" sz="20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3321" y="980728"/>
            <a:ext cx="1851790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месяцев 2016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355,9 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77939" y="998693"/>
            <a:ext cx="1851789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месяцев 2015</a:t>
            </a:r>
          </a:p>
          <a:p>
            <a:pPr algn="ctr"/>
            <a:r>
              <a:rPr lang="ru-RU" sz="1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5,5 тыс. руб.</a:t>
            </a:r>
          </a:p>
        </p:txBody>
      </p:sp>
      <p:pic>
        <p:nvPicPr>
          <p:cNvPr id="2051" name="Picture 3" descr="C:\Users\Евгений\Desktop\96782110306jp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306" y="1488517"/>
            <a:ext cx="2296290" cy="1724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вгений\Desktop\award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92" y="3356992"/>
            <a:ext cx="1882118" cy="1882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Евгений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218" y="5239110"/>
            <a:ext cx="2103735" cy="1618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83568" y="2350748"/>
            <a:ext cx="2595689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14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на оплату труда МОП</a:t>
            </a:r>
          </a:p>
          <a:p>
            <a:pPr lvl="0" algn="ctr"/>
            <a:r>
              <a:rPr lang="ru-RU" sz="14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347,6 </a:t>
            </a:r>
            <a:r>
              <a:rPr lang="ru-RU" sz="14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14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4149081"/>
            <a:ext cx="2739705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1400" b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Расходы на приобретение </a:t>
            </a:r>
          </a:p>
          <a:p>
            <a:pPr lvl="0" algn="ctr"/>
            <a:r>
              <a:rPr lang="ru-RU" sz="1400" b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призов к праздникам</a:t>
            </a:r>
          </a:p>
          <a:p>
            <a:pPr lvl="0" algn="ctr"/>
            <a:r>
              <a:rPr lang="ru-RU" sz="1400" b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8,3 </a:t>
            </a:r>
            <a:r>
              <a:rPr lang="ru-RU" sz="1400" b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тыс.руб</a:t>
            </a:r>
            <a:r>
              <a:rPr lang="ru-RU" sz="1400" b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874592" y="1974021"/>
            <a:ext cx="2858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1600" b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Расходы на приобретение </a:t>
            </a:r>
          </a:p>
          <a:p>
            <a:pPr lvl="0" algn="ctr"/>
            <a:r>
              <a:rPr lang="ru-RU" sz="1600" b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призов к праздникам</a:t>
            </a:r>
          </a:p>
          <a:p>
            <a:pPr lvl="0" algn="ctr"/>
            <a:r>
              <a:rPr lang="ru-RU" sz="1600" b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9,4тыс.руб.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942795" y="3857291"/>
            <a:ext cx="28745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1600" b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Расходы на приобретение </a:t>
            </a:r>
          </a:p>
          <a:p>
            <a:pPr lvl="0" algn="ctr"/>
            <a:r>
              <a:rPr lang="ru-RU" sz="1600" b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материальных запасов</a:t>
            </a:r>
          </a:p>
          <a:p>
            <a:pPr lvl="0" algn="ctr"/>
            <a:r>
              <a:rPr lang="ru-RU" sz="1600" b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6,1 </a:t>
            </a:r>
            <a:r>
              <a:rPr lang="ru-RU" sz="1600" b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тыс.руб</a:t>
            </a:r>
            <a:r>
              <a:rPr lang="ru-RU" sz="1600" b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250044" y="5612906"/>
            <a:ext cx="26000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6187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0406" y="404664"/>
            <a:ext cx="58560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сфере культуры, кинематографии</a:t>
            </a:r>
            <a:endParaRPr lang="ru-RU" sz="20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3628" y="980728"/>
            <a:ext cx="1951176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месяцев 2016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4548,1 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28245" y="998693"/>
            <a:ext cx="1951176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месяцев 2015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4630,6 тыс. руб.</a:t>
            </a:r>
          </a:p>
        </p:txBody>
      </p:sp>
      <p:pic>
        <p:nvPicPr>
          <p:cNvPr id="3074" name="Picture 2" descr="C:\Users\Евгений\Desktop\культура орке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454" y="1631223"/>
            <a:ext cx="2487991" cy="1663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вгений\Desktop\fil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81" y="3373380"/>
            <a:ext cx="2290540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Евгений\Desktop\Театр-искусства-в-Лондоне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255" y="5061381"/>
            <a:ext cx="2260120" cy="17966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77637" y="1999281"/>
            <a:ext cx="18565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Культура </a:t>
            </a: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3593,6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02481" y="3882552"/>
            <a:ext cx="18790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Кинематография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266,0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2728" y="5638167"/>
            <a:ext cx="30604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Другие вопросы в области</a:t>
            </a:r>
          </a:p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/>
              </a:rPr>
              <a:t>Культуры. Кинематографии.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688,5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66510" y="1971651"/>
            <a:ext cx="19511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Культура, спорт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3600,3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78790" y="3854921"/>
            <a:ext cx="18790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Кинематография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449,4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88087" y="5610536"/>
            <a:ext cx="30604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Другие вопросы в области</a:t>
            </a:r>
          </a:p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/>
              </a:rPr>
              <a:t>Культуры. Кинематографии.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580,9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72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36244" y="404664"/>
            <a:ext cx="560441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сфере национальной экономики</a:t>
            </a:r>
            <a:endParaRPr lang="ru-RU" sz="20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3628" y="980728"/>
            <a:ext cx="1951176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месяцев 2016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2181,9 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28245" y="969328"/>
            <a:ext cx="1951176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месяцев 2015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2489,9 тыс. руб.</a:t>
            </a:r>
          </a:p>
        </p:txBody>
      </p:sp>
      <p:pic>
        <p:nvPicPr>
          <p:cNvPr id="4098" name="Picture 2" descr="C:\Users\Евгений\Desktop\glo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894" y="1412776"/>
            <a:ext cx="2103314" cy="19170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Евгений\Desktop\w361h238_nb598_img_main_519_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225" y="3201822"/>
            <a:ext cx="1276651" cy="16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Евгений\Desktop\16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193" y="4888407"/>
            <a:ext cx="2270715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70767" y="1999282"/>
            <a:ext cx="24192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Связь и информатика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735,0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3534" y="3506505"/>
            <a:ext cx="333136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Программа ХМАО-Югры 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«Содействие занятости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Населения на 2014-2020 годы»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480,8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82570" y="5373216"/>
            <a:ext cx="29161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Содержание и управление </a:t>
            </a:r>
          </a:p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/>
              </a:rPr>
              <a:t>Дорожным хозяйством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1389,2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94206" y="2013820"/>
            <a:ext cx="24192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Связь и информатика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760,6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31577" y="3521043"/>
            <a:ext cx="333136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Программа ХМАО-Югры 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«Содействие занятости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Населения на 2011-2013 годы»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340,1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3629" y="5157192"/>
            <a:ext cx="30682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Содержание и управление </a:t>
            </a:r>
          </a:p>
          <a:p>
            <a:pPr lvl="0" algn="ctr"/>
            <a:r>
              <a:rPr lang="ru-RU" sz="1600" b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Дорожным хозяйством</a:t>
            </a:r>
          </a:p>
          <a:p>
            <a:pPr lvl="0" algn="ctr"/>
            <a:r>
              <a:rPr lang="ru-RU" sz="1600" b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966,1 </a:t>
            </a:r>
            <a:r>
              <a:rPr lang="ru-RU" sz="1600" b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тыс</a:t>
            </a:r>
            <a:r>
              <a:rPr lang="ru-RU" sz="1600" b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. </a:t>
            </a:r>
            <a:r>
              <a:rPr lang="ru-RU" sz="1600" b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руб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09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70898" y="404664"/>
            <a:ext cx="53351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сфере национальной обороны</a:t>
            </a:r>
            <a:endParaRPr lang="ru-RU" sz="20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3321" y="980728"/>
            <a:ext cx="1851790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месяцев 2016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67,3 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77938" y="969328"/>
            <a:ext cx="1851790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месяцев 2015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77,7 тыс. руб.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1" y="3058523"/>
            <a:ext cx="2592289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Фонд оплаты труда</a:t>
            </a:r>
            <a:endParaRPr lang="ru-RU" sz="10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0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67,3 </a:t>
            </a:r>
            <a:r>
              <a:rPr lang="ru-RU" sz="1000" b="1" i="1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</a:t>
            </a:r>
            <a:r>
              <a:rPr lang="ru-RU" sz="10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ctr"/>
            <a:endParaRPr lang="ru-RU" sz="1600" b="1" i="1" cap="none" spc="0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r>
              <a:rPr lang="ru-RU" sz="10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Осуществление первичного учета на территории, где отсутствуют военные комиссариаты (прочая закупка)-0,0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84168" y="3689465"/>
            <a:ext cx="24482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Фонд оплаты труда</a:t>
            </a:r>
            <a:endParaRPr lang="ru-RU" sz="10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0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77,7 </a:t>
            </a:r>
            <a:r>
              <a:rPr lang="ru-RU" sz="1000" b="1" i="1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</a:t>
            </a:r>
            <a:r>
              <a:rPr lang="ru-RU" sz="10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0"/>
            <a:endParaRPr lang="ru-RU" sz="1000" b="1" i="1" dirty="0" smtClean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/>
            <a:r>
              <a:rPr lang="ru-RU" sz="10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Осуществление </a:t>
            </a:r>
            <a:r>
              <a:rPr lang="ru-RU" sz="10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первичного учета на территории, где отсутствуют военные комиссариаты (прочая закупка</a:t>
            </a:r>
            <a:r>
              <a:rPr lang="ru-RU" sz="10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)-0,0</a:t>
            </a:r>
            <a:endParaRPr lang="ru-RU" sz="10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endParaRPr lang="ru-RU" sz="10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5123" name="Picture 3" descr="C:\Users\Евгений\Desktop\02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527" y="2093982"/>
            <a:ext cx="2513856" cy="2513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9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3982</TotalTime>
  <Words>1390</Words>
  <Application>Microsoft Office PowerPoint</Application>
  <PresentationFormat>Экран (4:3)</PresentationFormat>
  <Paragraphs>313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Радеон</dc:creator>
  <cp:lastModifiedBy>Buh2</cp:lastModifiedBy>
  <cp:revision>187</cp:revision>
  <cp:lastPrinted>2014-08-21T09:05:00Z</cp:lastPrinted>
  <dcterms:created xsi:type="dcterms:W3CDTF">2013-08-08T06:26:24Z</dcterms:created>
  <dcterms:modified xsi:type="dcterms:W3CDTF">2016-10-12T07:09:01Z</dcterms:modified>
</cp:coreProperties>
</file>