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43" r:id="rId3"/>
    <p:sldMasterId id="2147483884" r:id="rId4"/>
    <p:sldMasterId id="2147483908" r:id="rId5"/>
  </p:sldMasterIdLst>
  <p:notesMasterIdLst>
    <p:notesMasterId r:id="rId21"/>
  </p:notesMasterIdLst>
  <p:sldIdLst>
    <p:sldId id="256" r:id="rId6"/>
    <p:sldId id="277" r:id="rId7"/>
    <p:sldId id="259" r:id="rId8"/>
    <p:sldId id="261" r:id="rId9"/>
    <p:sldId id="263" r:id="rId10"/>
    <p:sldId id="265" r:id="rId11"/>
    <p:sldId id="264" r:id="rId12"/>
    <p:sldId id="270" r:id="rId13"/>
    <p:sldId id="272" r:id="rId14"/>
    <p:sldId id="273" r:id="rId15"/>
    <p:sldId id="278" r:id="rId16"/>
    <p:sldId id="276" r:id="rId17"/>
    <p:sldId id="269" r:id="rId18"/>
    <p:sldId id="275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9EEE-7161-4649-952B-05BA754A6A40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4381-FFAB-4F4E-9DE8-88F54AA2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2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5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1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9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5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3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4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8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4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1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6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8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7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1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5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1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5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8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6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2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2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2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0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2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7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0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9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9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2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2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" y="806176"/>
            <a:ext cx="11513128" cy="292608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  содержания домашних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492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8"/>
    </mc:Choice>
    <mc:Fallback>
      <p:transition spd="slow" advTm="43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 для презентаций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" y="314607"/>
            <a:ext cx="6513274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9977" y="642796"/>
            <a:ext cx="49341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Даже если </a:t>
            </a:r>
            <a:r>
              <a:rPr lang="ru-RU" sz="3200" dirty="0" smtClean="0">
                <a:solidFill>
                  <a:schemeClr val="accent1"/>
                </a:solidFill>
              </a:rPr>
              <a:t>вы раздали </a:t>
            </a:r>
            <a:r>
              <a:rPr lang="ru-RU" sz="3200" dirty="0">
                <a:solidFill>
                  <a:schemeClr val="accent1"/>
                </a:solidFill>
              </a:rPr>
              <a:t>всех котят или щенков, </a:t>
            </a:r>
            <a:r>
              <a:rPr lang="ru-RU" sz="3200" dirty="0" smtClean="0">
                <a:solidFill>
                  <a:schemeClr val="accent1"/>
                </a:solidFill>
              </a:rPr>
              <a:t>знайте, </a:t>
            </a:r>
            <a:r>
              <a:rPr lang="ru-RU" sz="3200" dirty="0">
                <a:solidFill>
                  <a:schemeClr val="accent1"/>
                </a:solidFill>
              </a:rPr>
              <a:t>что каждый из них может произвести на свет сотни животных, которые и составят часть бездомной армии</a:t>
            </a:r>
            <a:r>
              <a:rPr lang="ru-RU" sz="32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ХОЧЕШЬ, ЧТОБЫ СТАЛО МЕНЬШЕ БЕЗДОМНЫХ?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СТЕРИЛИЗУЙ </a:t>
            </a:r>
            <a:r>
              <a:rPr lang="ru-RU" sz="2800" b="1" dirty="0">
                <a:solidFill>
                  <a:srgbClr val="FF0000"/>
                </a:solidFill>
              </a:rPr>
              <a:t>ДОМАШНЕГО</a:t>
            </a:r>
            <a:r>
              <a:rPr lang="ru-RU" sz="3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811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3"/>
    </mc:Choice>
    <mc:Fallback>
      <p:transition spd="slow" advTm="107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290" y="609600"/>
            <a:ext cx="7062229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Болезнь легче предупредить чем лечить</a:t>
            </a:r>
            <a:endParaRPr lang="ru-RU" sz="4000" dirty="0"/>
          </a:p>
        </p:txBody>
      </p:sp>
      <p:pic>
        <p:nvPicPr>
          <p:cNvPr id="1026" name="Picture 2" descr="C:\Users\Admin\Desktop\картинки для презентаций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690" b="26797"/>
          <a:stretch/>
        </p:blipFill>
        <p:spPr bwMode="auto">
          <a:xfrm>
            <a:off x="316897" y="371192"/>
            <a:ext cx="363939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897" y="2037030"/>
            <a:ext cx="6292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С целью профилактики болезней животным проводят ежегодную вакцинацию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Проведение домашним животным ежегодной вакцинации в соответствии с календарем прививок значительно снижает риск заражения их вирусными заболеваниями.</a:t>
            </a:r>
          </a:p>
        </p:txBody>
      </p:sp>
      <p:pic>
        <p:nvPicPr>
          <p:cNvPr id="1027" name="Picture 3" descr="C:\Users\Admin\Desktop\картинки для презентаций\img61476477_2488669447465953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5" y="1955192"/>
            <a:ext cx="525364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8"/>
    </mc:Choice>
    <mc:Fallback>
      <p:transition spd="slow" advTm="160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396240"/>
            <a:ext cx="10500360" cy="1524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Вакцинация</a:t>
            </a:r>
            <a:r>
              <a:rPr lang="ru-RU" dirty="0"/>
              <a:t> </a:t>
            </a:r>
            <a:r>
              <a:rPr lang="ru-RU" dirty="0" smtClean="0"/>
              <a:t>собак и кошек от </a:t>
            </a:r>
            <a:r>
              <a:rPr lang="ru-RU" dirty="0"/>
              <a:t>бешенства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319" r="2746"/>
          <a:stretch/>
        </p:blipFill>
        <p:spPr>
          <a:xfrm>
            <a:off x="228600" y="2164080"/>
            <a:ext cx="4747684" cy="44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 b="2434"/>
          <a:stretch/>
        </p:blipFill>
        <p:spPr>
          <a:xfrm>
            <a:off x="4976284" y="2184492"/>
            <a:ext cx="6987116" cy="44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4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7"/>
    </mc:Choice>
    <mc:Fallback>
      <p:transition spd="slow" advTm="40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" b="9887"/>
          <a:stretch/>
        </p:blipFill>
        <p:spPr>
          <a:xfrm>
            <a:off x="242176" y="2825004"/>
            <a:ext cx="5712000" cy="377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4893" y="145638"/>
            <a:ext cx="11792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БЕШЕНСТВО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вирусная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болезнь животных и человека, характеризующаяся признаками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полиоэнцефаломиелита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 абсолютной летальностью.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2648"/>
          <a:stretch/>
        </p:blipFill>
        <p:spPr>
          <a:xfrm>
            <a:off x="5954176" y="2825004"/>
            <a:ext cx="6083148" cy="379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09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4"/>
    </mc:Choice>
    <mc:Fallback>
      <p:transition spd="slow" advTm="72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r="-665"/>
          <a:stretch/>
        </p:blipFill>
        <p:spPr>
          <a:xfrm>
            <a:off x="167640" y="3840480"/>
            <a:ext cx="11612880" cy="256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" y="269156"/>
            <a:ext cx="11795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Заражение человека и животных происходит при непосредственном контакте с источниками возбудителя бешенства в результате укуса или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ослюнения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поврежденных кожных покровов или наружных слизистых оболочек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74"/>
    </mc:Choice>
    <mc:Fallback>
      <p:transition spd="slow" advTm="162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742435"/>
            <a:ext cx="11109278" cy="2765045"/>
          </a:xfrm>
        </p:spPr>
        <p:txBody>
          <a:bodyPr/>
          <a:lstStyle/>
          <a:p>
            <a:r>
              <a:rPr lang="ru-RU" sz="5400" dirty="0" smtClean="0">
                <a:latin typeface="+mn-lt"/>
              </a:rPr>
              <a:t>Быть владельцем </a:t>
            </a:r>
            <a:r>
              <a:rPr lang="ru-RU" sz="5400" smtClean="0">
                <a:latin typeface="+mn-lt"/>
              </a:rPr>
              <a:t>животного –  это </a:t>
            </a:r>
            <a:r>
              <a:rPr lang="ru-RU" sz="5400" dirty="0" smtClean="0">
                <a:latin typeface="+mn-lt"/>
              </a:rPr>
              <a:t>тяжелый труд и ответственность.</a:t>
            </a:r>
            <a:endParaRPr lang="ru-RU" sz="5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2174" y="381000"/>
            <a:ext cx="7445025" cy="3631441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 в ответе за тех, кого приручили!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868680"/>
            <a:ext cx="4182865" cy="2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3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8"/>
    </mc:Choice>
    <mc:Fallback>
      <p:transition spd="slow" advTm="87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470780"/>
            <a:ext cx="10958027" cy="724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Если вы когда-нибудь захотите завести собаку, сначала ознакомьтесь с   правилами содержания домашних животных.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0" y="1308046"/>
            <a:ext cx="2860571" cy="1908000"/>
          </a:xfrm>
          <a:prstGeom prst="rect">
            <a:avLst/>
          </a:prstGeom>
        </p:spPr>
      </p:pic>
      <p:pic>
        <p:nvPicPr>
          <p:cNvPr id="1026" name="Picture 2" descr="C:\Users\Admin\Desktop\картинки для презентаций\HTB11NeLadfvK1RjSspoq6zfNpXa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741" r="525" b="40126"/>
          <a:stretch/>
        </p:blipFill>
        <p:spPr bwMode="auto">
          <a:xfrm>
            <a:off x="3423460" y="1308046"/>
            <a:ext cx="300454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для презентаций\komanda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7884"/>
          <a:stretch/>
        </p:blipFill>
        <p:spPr bwMode="auto">
          <a:xfrm>
            <a:off x="6663359" y="1300634"/>
            <a:ext cx="2412000" cy="19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 для презентаций\20567-1494163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2" y="1344046"/>
            <a:ext cx="225542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инки для презентаций\original_5e6bae4e3df86578561eb57f_5e6bb796261e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1941"/>
          <a:stretch/>
        </p:blipFill>
        <p:spPr bwMode="auto">
          <a:xfrm>
            <a:off x="8374455" y="3702113"/>
            <a:ext cx="3376943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0" y="3105835"/>
            <a:ext cx="78568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sz="2400" dirty="0" smtClean="0">
                <a:solidFill>
                  <a:schemeClr val="accent1"/>
                </a:solidFill>
              </a:rPr>
              <a:t>У </a:t>
            </a:r>
            <a:r>
              <a:rPr lang="ru-RU" sz="2400" dirty="0">
                <a:solidFill>
                  <a:schemeClr val="accent1"/>
                </a:solidFill>
              </a:rPr>
              <a:t>собаки должно бы свое место для отдыха, место должно быть чистое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У собаки должна быто своя миска для еды и воды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С собакой необходимо гулять, играть</a:t>
            </a:r>
            <a:r>
              <a:rPr lang="ru-RU" sz="2400" dirty="0" smtClean="0">
                <a:solidFill>
                  <a:schemeClr val="accent1"/>
                </a:solidFill>
              </a:rPr>
              <a:t>, ее необходимо  </a:t>
            </a:r>
            <a:r>
              <a:rPr lang="ru-RU" sz="2400" dirty="0">
                <a:solidFill>
                  <a:schemeClr val="accent1"/>
                </a:solidFill>
              </a:rPr>
              <a:t>дрессировать.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Необходимо иметь предметы ухода: расчески, </a:t>
            </a:r>
            <a:r>
              <a:rPr lang="ru-RU" sz="2400" dirty="0" smtClean="0">
                <a:solidFill>
                  <a:schemeClr val="accent1"/>
                </a:solidFill>
              </a:rPr>
              <a:t>щетки, </a:t>
            </a:r>
            <a:r>
              <a:rPr lang="ru-RU" sz="2400" dirty="0">
                <a:solidFill>
                  <a:schemeClr val="accent1"/>
                </a:solidFill>
              </a:rPr>
              <a:t>ошейник, </a:t>
            </a:r>
            <a:r>
              <a:rPr lang="ru-RU" sz="2400" dirty="0" smtClean="0">
                <a:solidFill>
                  <a:schemeClr val="accent1"/>
                </a:solidFill>
              </a:rPr>
              <a:t>поводок и намордник.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Собаку необходимо водить на осмотр к ветеринару.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9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8"/>
    </mc:Choice>
    <mc:Fallback>
      <p:transition spd="slow" advTm="124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4086" y="1177636"/>
            <a:ext cx="5134605" cy="5447639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В лифтах, помещениях общего пользования,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во дворах многоквартирных домов,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при пересечении проезжей части автомобильной дороги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86" y="365637"/>
            <a:ext cx="11543830" cy="8119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Собака должна быть на поводке: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/>
          <a:stretch/>
        </p:blipFill>
        <p:spPr>
          <a:xfrm>
            <a:off x="5361709" y="1585275"/>
            <a:ext cx="66171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4"/>
    </mc:Choice>
    <mc:Fallback>
      <p:transition spd="slow" advTm="63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93725"/>
            <a:ext cx="11841480" cy="59594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"/>
          <a:stretch/>
        </p:blipFill>
        <p:spPr>
          <a:xfrm>
            <a:off x="228600" y="217200"/>
            <a:ext cx="11719560" cy="6336000"/>
          </a:xfrm>
        </p:spPr>
      </p:pic>
      <p:sp>
        <p:nvSpPr>
          <p:cNvPr id="17" name="Прямоугольник 16"/>
          <p:cNvSpPr/>
          <p:nvPr/>
        </p:nvSpPr>
        <p:spPr>
          <a:xfrm>
            <a:off x="7635240" y="593725"/>
            <a:ext cx="4206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Спускать собаку с поводка можно только в малолюдных местах при условии обеспечения безопасности для жизни и здоровья людей.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672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1"/>
    </mc:Choice>
    <mc:Fallback>
      <p:transition spd="slow" advTm="74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>
          <a:xfrm>
            <a:off x="5044204" y="259080"/>
            <a:ext cx="6949676" cy="6360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" y="259080"/>
            <a:ext cx="4901366" cy="685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smtClean="0">
                <a:solidFill>
                  <a:srgbClr val="70AD47">
                    <a:lumMod val="75000"/>
                  </a:srgbClr>
                </a:solidFill>
              </a:rPr>
              <a:t>ЗАПРЕЩЁНО ГУЛЯТЬ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</a:rPr>
              <a:t>С СОБАКАМИ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на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территориях детских, образовательных,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спортивных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и медицинских организаций,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организаций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культуры, детских и спортивных игровых площадок, парков и иных территориях, не предназначенных для выгула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0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6"/>
    </mc:Choice>
    <mc:Fallback>
      <p:transition spd="slow" advTm="127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1"/>
          <a:stretch/>
        </p:blipFill>
        <p:spPr>
          <a:xfrm>
            <a:off x="228600" y="1041400"/>
            <a:ext cx="1172937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8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2"/>
    </mc:Choice>
    <mc:Fallback>
      <p:transition spd="slow" advTm="73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475720" cy="1691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Необходимо убирать за своей собакой </a:t>
            </a:r>
            <a:br>
              <a:rPr lang="ru-RU" dirty="0" smtClean="0"/>
            </a:br>
            <a:r>
              <a:rPr lang="ru-RU" dirty="0" smtClean="0"/>
              <a:t>продукты жизнедеятельности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0" y="1965960"/>
            <a:ext cx="7074000" cy="4648200"/>
          </a:xfrm>
        </p:spPr>
      </p:pic>
    </p:spTree>
    <p:extLst>
      <p:ext uri="{BB962C8B-B14F-4D97-AF65-F5344CB8AC3E}">
        <p14:creationId xmlns:p14="http://schemas.microsoft.com/office/powerpoint/2010/main" val="214549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7"/>
    </mc:Choice>
    <mc:Fallback>
      <p:transition spd="slow" advTm="54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898" y="213360"/>
            <a:ext cx="11610021" cy="4297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err="1" smtClean="0">
                <a:solidFill>
                  <a:srgbClr val="FF0000"/>
                </a:solidFill>
              </a:rPr>
              <a:t>Самовыгул</a:t>
            </a:r>
            <a:r>
              <a:rPr lang="ru-RU" dirty="0" smtClean="0"/>
              <a:t> животных </a:t>
            </a:r>
            <a:r>
              <a:rPr lang="ru-RU" dirty="0" smtClean="0">
                <a:solidFill>
                  <a:srgbClr val="FF0000"/>
                </a:solidFill>
              </a:rPr>
              <a:t>опасен</a:t>
            </a:r>
            <a:r>
              <a:rPr lang="ru-RU" dirty="0" smtClean="0"/>
              <a:t> для их жизни и                                                                    					здоровья!</a:t>
            </a:r>
            <a:br>
              <a:rPr lang="ru-RU" dirty="0" smtClean="0"/>
            </a:br>
            <a:r>
              <a:rPr lang="ru-RU" sz="3600" dirty="0" smtClean="0"/>
              <a:t>                  </a:t>
            </a:r>
            <a:r>
              <a:rPr lang="ru-RU" sz="3800" u="sng" dirty="0" smtClean="0"/>
              <a:t>Гуляя без присмотра хозяина, животное может</a:t>
            </a:r>
            <a:r>
              <a:rPr lang="ru-RU" sz="3800" dirty="0" smtClean="0"/>
              <a:t>: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погибнуть</a:t>
            </a:r>
            <a:r>
              <a:rPr lang="ru-RU" sz="3800" dirty="0" smtClean="0"/>
              <a:t> или получить травму под колёсами автомобиля;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стать жертвой </a:t>
            </a:r>
            <a:r>
              <a:rPr lang="ru-RU" sz="3800" dirty="0" smtClean="0"/>
              <a:t>издевательств со стороны живодёров или нападений со стороны других животных;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попасть в отлов</a:t>
            </a:r>
            <a:r>
              <a:rPr lang="ru-RU" sz="3800" dirty="0" smtClean="0"/>
              <a:t>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подхватить инфекционное заболевание </a:t>
            </a:r>
            <a:r>
              <a:rPr lang="ru-RU" sz="3800" dirty="0" smtClean="0"/>
              <a:t>или съесть </a:t>
            </a:r>
            <a:r>
              <a:rPr lang="ru-RU" sz="3800" dirty="0" smtClean="0">
                <a:solidFill>
                  <a:srgbClr val="FF0000"/>
                </a:solidFill>
              </a:rPr>
              <a:t>отраву</a:t>
            </a:r>
            <a:r>
              <a:rPr lang="ru-RU" sz="3800" dirty="0" smtClean="0"/>
              <a:t>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потеряться </a:t>
            </a:r>
            <a:r>
              <a:rPr lang="ru-RU" sz="3800" dirty="0" smtClean="0"/>
              <a:t>или </a:t>
            </a:r>
            <a:r>
              <a:rPr lang="ru-RU" sz="3800" dirty="0" smtClean="0">
                <a:solidFill>
                  <a:srgbClr val="FF0000"/>
                </a:solidFill>
              </a:rPr>
              <a:t>быть украденным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3"/>
          <a:stretch/>
        </p:blipFill>
        <p:spPr>
          <a:xfrm>
            <a:off x="322898" y="4678680"/>
            <a:ext cx="11472862" cy="1879600"/>
          </a:xfrm>
        </p:spPr>
      </p:pic>
    </p:spTree>
    <p:extLst>
      <p:ext uri="{BB962C8B-B14F-4D97-AF65-F5344CB8AC3E}">
        <p14:creationId xmlns:p14="http://schemas.microsoft.com/office/powerpoint/2010/main" val="83048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0"/>
    </mc:Choice>
    <mc:Fallback>
      <p:transition spd="slow" advTm="104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1017213"/>
            <a:ext cx="116616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6"/>
    </mc:Choice>
    <mc:Fallback>
      <p:transition spd="slow" advTm="746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1133</TotalTime>
  <Words>319</Words>
  <Application>Microsoft Office PowerPoint</Application>
  <PresentationFormat>Широкоэкранный</PresentationFormat>
  <Paragraphs>44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Базис</vt:lpstr>
      <vt:lpstr>правила   содержания домашних животных</vt:lpstr>
      <vt:lpstr>Если вы когда-нибудь захотите завести собаку, сначала ознакомьтесь с   правилами содержания домашних животных. </vt:lpstr>
      <vt:lpstr>Собака должна быть на поводке:</vt:lpstr>
      <vt:lpstr>Презентация PowerPoint</vt:lpstr>
      <vt:lpstr>Презентация PowerPoint</vt:lpstr>
      <vt:lpstr>Презентация PowerPoint</vt:lpstr>
      <vt:lpstr>Необходимо убирать за своей собакой  продукты жизнедеятельности</vt:lpstr>
      <vt:lpstr>         Самовыгул животных опасен для их жизни и                                                                         здоровья!                   Гуляя без присмотра хозяина, животное может: -погибнуть или получить травму под колёсами автомобиля; -стать жертвой издевательств со стороны живодёров или нападений со стороны других животных; -попасть в отлов; -подхватить инфекционное заболевание или съесть отраву; -потеряться или быть украденным.</vt:lpstr>
      <vt:lpstr>Презентация PowerPoint</vt:lpstr>
      <vt:lpstr>Презентация PowerPoint</vt:lpstr>
      <vt:lpstr>Болезнь легче предупредить чем лечить</vt:lpstr>
      <vt:lpstr>Вакцинация собак и кошек от бешенства  </vt:lpstr>
      <vt:lpstr>Презентация PowerPoint</vt:lpstr>
      <vt:lpstr>Презентация PowerPoint</vt:lpstr>
      <vt:lpstr>Быть владельцем животного –  это тяжелый труд и ответственность.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79</cp:revision>
  <dcterms:created xsi:type="dcterms:W3CDTF">2019-04-01T04:41:11Z</dcterms:created>
  <dcterms:modified xsi:type="dcterms:W3CDTF">2021-11-19T04:40:47Z</dcterms:modified>
</cp:coreProperties>
</file>