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32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157" y="230"/>
      </p:cViewPr>
      <p:guideLst>
        <p:guide orient="horz" pos="2188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8.jpeg"/><Relationship Id="rId3" Type="http://schemas.openxmlformats.org/officeDocument/2006/relationships/image" Target="../media/image14.pn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png"/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26.jpeg"/><Relationship Id="rId1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hdphoto" Target="../media/image6.wdp"/><Relationship Id="rId5" Type="http://schemas.openxmlformats.org/officeDocument/2006/relationships/image" Target="../media/image5.png"/><Relationship Id="rId4" Type="http://schemas.microsoft.com/office/2007/relationships/hdphoto" Target="../media/image4.wdp"/><Relationship Id="rId3" Type="http://schemas.openxmlformats.org/officeDocument/2006/relationships/image" Target="../media/image3.jpeg"/><Relationship Id="rId2" Type="http://schemas.microsoft.com/office/2007/relationships/hdphoto" Target="../media/image2.wdp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02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  <a:endParaRPr lang="ru-RU" sz="28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  <a:endParaRPr lang="ru-RU" sz="28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2378" y="404664"/>
            <a:ext cx="5972175" cy="10147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776,86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0" y="1843796"/>
            <a:ext cx="3707930" cy="9220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«Обеспечение мер пожарной  безопасности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годы»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701,70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875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530" y="3707598"/>
            <a:ext cx="3744416" cy="14763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с.п.Ватак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«Противодействие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экстремиу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профилактика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тероризма»на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»-48,0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039" y="5538378"/>
            <a:ext cx="3600400" cy="10604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МП»Создание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деятельностм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»-13,58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Субсидии  из бюджета автономного округа на создании условий для деятельности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13,58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0973" y="404664"/>
            <a:ext cx="5634990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года-15710,4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2373" y="1268760"/>
            <a:ext cx="2103961" cy="5067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1947,15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20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9,92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11590" y="3150493"/>
            <a:ext cx="2234312" cy="6451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3609,61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16749"/>
            <a:ext cx="1550597" cy="7835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94,95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4508485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04247" y="4871053"/>
            <a:ext cx="1960189" cy="6451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8245,46тыс.руб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3742055" y="3072765"/>
            <a:ext cx="1717040" cy="8445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noAutofit/>
          </a:bodyPr>
          <a:p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Пенсионное обеспечение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776,71 тыс.руб.</a:t>
            </a:r>
            <a:endParaRPr lang="ru-RU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 rot="10320000">
            <a:off x="2548890" y="3324225"/>
            <a:ext cx="4572000" cy="2298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sym typeface="+mn-ea"/>
              </a:rPr>
              <a:t> </a:t>
            </a:r>
            <a:endParaRPr lang="ru-RU" altLang="en-US" sz="9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sym typeface="+mn-ea"/>
            </a:endParaRP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742690" y="4871085"/>
            <a:ext cx="1837690" cy="85661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noAutofit/>
          </a:bodyPr>
          <a:p>
            <a:r>
              <a:rPr lang="ru-RU" altLang="en-US" sz="1000" b="1">
                <a:solidFill>
                  <a:schemeClr val="bg2">
                    <a:lumMod val="50000"/>
                  </a:schemeClr>
                </a:solidFill>
              </a:rPr>
              <a:t>Обеспечечение проведения выборов и референдумов </a:t>
            </a:r>
            <a:endParaRPr lang="ru-RU" altLang="en-US" sz="1000" b="1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altLang="en-US" sz="1000" b="1">
                <a:solidFill>
                  <a:schemeClr val="bg2">
                    <a:lumMod val="50000"/>
                  </a:schemeClr>
                </a:solidFill>
              </a:rPr>
              <a:t>1026,60 тыс.руб</a:t>
            </a:r>
            <a:endParaRPr lang="ru-RU" altLang="en-US" sz="1000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Текстовое поле 10"/>
          <p:cNvSpPr txBox="1"/>
          <p:nvPr/>
        </p:nvSpPr>
        <p:spPr>
          <a:xfrm>
            <a:off x="5292090" y="4618355"/>
            <a:ext cx="3100705" cy="3022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821" y="404664"/>
            <a:ext cx="7647305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40540,72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00223"/>
            <a:ext cx="3156208" cy="15836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Счоздание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эффективного управления муниципальными финансами и повышения устойчивости бюджета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40540,72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2020-2022 годы»-0,00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0962" y="404664"/>
            <a:ext cx="8054975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2023года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  <a:endParaRPr lang="ru-RU" sz="1600" dirty="0" smtClean="0">
              <a:solidFill>
                <a:sysClr val="windowText" lastClr="000000"/>
              </a:solidFill>
            </a:endParaRP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  <a:endParaRPr lang="ru-RU" sz="1600" dirty="0" smtClean="0">
              <a:solidFill>
                <a:sysClr val="windowText" lastClr="000000"/>
              </a:solidFill>
            </a:endParaRP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  <a:endParaRPr lang="ru-RU" sz="1600" dirty="0" smtClean="0">
              <a:solidFill>
                <a:sysClr val="windowText" lastClr="000000"/>
              </a:solidFill>
            </a:endParaRP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  <a:endParaRPr lang="ru-RU" sz="1600" dirty="0" smtClean="0">
              <a:solidFill>
                <a:sysClr val="windowText" lastClr="000000"/>
              </a:solidFill>
            </a:endParaRP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47594" y="2713547"/>
            <a:ext cx="1512168" cy="3371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81171,32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4698" y="3698410"/>
            <a:ext cx="1512168" cy="3371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78803,44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65904" y="4905695"/>
            <a:ext cx="1537807" cy="3371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-2367,88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6660" y="188640"/>
            <a:ext cx="5743575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endParaRPr lang="ru-RU" sz="2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  <a:endParaRPr lang="ru-RU" sz="900" dirty="0" smtClean="0"/>
          </a:p>
          <a:p>
            <a:pPr algn="ctr"/>
            <a:r>
              <a:rPr lang="ru-RU" sz="900" b="1" dirty="0" smtClean="0"/>
              <a:t>81171,32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  <a:endParaRPr lang="ru-RU" sz="900" dirty="0" smtClean="0"/>
          </a:p>
          <a:p>
            <a:pPr algn="ctr"/>
            <a:r>
              <a:rPr lang="ru-RU" sz="900" b="1" dirty="0" smtClean="0"/>
              <a:t>2808,66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  <a:endParaRPr lang="ru-RU" sz="900" dirty="0" smtClean="0"/>
          </a:p>
          <a:p>
            <a:pPr algn="ctr"/>
            <a:r>
              <a:rPr lang="ru-RU" sz="900" b="1" dirty="0" smtClean="0"/>
              <a:t>272,49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  <a:endParaRPr lang="ru-RU" sz="900" dirty="0" smtClean="0"/>
          </a:p>
          <a:p>
            <a:pPr algn="ctr"/>
            <a:r>
              <a:rPr lang="ru-RU" sz="900" b="1" dirty="0" smtClean="0"/>
              <a:t>78090,17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395" y="2199005"/>
            <a:ext cx="1612265" cy="231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1489,26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-39,13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83,59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83568" y="4379077"/>
            <a:ext cx="2522496" cy="2298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dirty="0" smtClean="0"/>
              <a:t>налог—-18,46</a:t>
            </a:r>
            <a:endParaRPr lang="ru-RU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7835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0,0</a:t>
            </a:r>
            <a:endParaRPr lang="ru-RU" sz="900" b="1" dirty="0" smtClean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1178,22</a:t>
            </a:r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5067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услуг(работ)и компенсация затрат государства </a:t>
            </a:r>
            <a:r>
              <a:rPr lang="ru-RU" sz="900" b="1" dirty="0" smtClean="0"/>
              <a:t>–60,21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67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212,28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2049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4324" y="3315849"/>
            <a:ext cx="9779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944181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4324" y="3989276"/>
            <a:ext cx="731829" cy="1172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961591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>
                <a:solidFill>
                  <a:sysClr val="windowText" lastClr="000000"/>
                </a:solidFill>
              </a:rPr>
              <a:t>0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,0</a:t>
            </a:r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3 квартал </a:t>
            </a:r>
            <a:r>
              <a:rPr lang="ru-RU" sz="2000" dirty="0" smtClean="0">
                <a:solidFill>
                  <a:srgbClr val="0070C0"/>
                </a:solidFill>
              </a:rPr>
              <a:t>2023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 fontScale="90000" lnSpcReduction="20000"/>
          </a:bodyPr>
          <a:lstStyle/>
          <a:p>
            <a:endParaRPr lang="ru-RU" sz="1200" dirty="0" smtClean="0"/>
          </a:p>
          <a:p>
            <a:pPr algn="just"/>
            <a:endParaRPr lang="ru-RU" sz="1200" b="1" dirty="0" smtClean="0"/>
          </a:p>
          <a:p>
            <a:pPr marL="45720" indent="0" algn="just">
              <a:buNone/>
            </a:pPr>
            <a:r>
              <a:rPr lang="ru-RU" sz="1200" b="1" dirty="0" smtClean="0">
                <a:sym typeface="+mn-ea"/>
              </a:rPr>
              <a:t>                      РАСХОДЫ    -        78803,44                           </a:t>
            </a:r>
            <a:r>
              <a:rPr lang="ru-RU" sz="1200" b="1" dirty="0" err="1" smtClean="0">
                <a:sym typeface="+mn-ea"/>
              </a:rPr>
              <a:t>тыс.руб</a:t>
            </a:r>
            <a:r>
              <a:rPr lang="ru-RU" sz="1200" b="1" dirty="0" smtClean="0">
                <a:sym typeface="+mn-ea"/>
              </a:rPr>
              <a:t>.</a:t>
            </a:r>
            <a:endParaRPr lang="ru-RU" sz="1200" b="1" dirty="0" smtClean="0"/>
          </a:p>
          <a:p>
            <a:pPr algn="just"/>
            <a:r>
              <a:rPr lang="ru-RU" sz="1200" b="1" dirty="0" smtClean="0"/>
              <a:t>                                                                </a:t>
            </a:r>
            <a:endParaRPr lang="ru-RU" sz="1200" b="1" dirty="0" smtClean="0"/>
          </a:p>
          <a:p>
            <a:pPr algn="just"/>
            <a:endParaRPr lang="ru-RU" sz="1200" b="1" dirty="0" smtClean="0"/>
          </a:p>
          <a:p>
            <a:pPr marL="45720" indent="0" algn="just">
              <a:buNone/>
            </a:pPr>
            <a:r>
              <a:rPr lang="ru-RU" sz="1200" b="1" dirty="0" smtClean="0"/>
              <a:t>    </a:t>
            </a:r>
            <a:r>
              <a:rPr lang="ru-RU" sz="1200" dirty="0" smtClean="0"/>
              <a:t>Общегосударственные расходы                                          15710,4                                      </a:t>
            </a:r>
            <a:endParaRPr lang="ru-RU" sz="1200" dirty="0" smtClean="0"/>
          </a:p>
          <a:p>
            <a:pPr marL="45720" indent="0" algn="just">
              <a:buNone/>
            </a:pPr>
            <a:r>
              <a:rPr lang="ru-RU" sz="1200" dirty="0" smtClean="0"/>
              <a:t>    Национальная оборона                                                          154,36            </a:t>
            </a:r>
            <a:endParaRPr lang="ru-RU" sz="1200" dirty="0" smtClean="0"/>
          </a:p>
          <a:p>
            <a:pPr marL="45720" indent="0" algn="just">
              <a:buNone/>
            </a:pPr>
            <a:r>
              <a:rPr lang="ru-RU" sz="1200" dirty="0" smtClean="0"/>
              <a:t>   Национальная безопасность и                                                776,86        </a:t>
            </a:r>
            <a:endParaRPr lang="ru-RU" sz="1200" dirty="0" smtClean="0"/>
          </a:p>
          <a:p>
            <a:pPr marL="45720" indent="0" algn="just">
              <a:buNone/>
            </a:pPr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  <a:endParaRPr lang="ru-RU" sz="1200" dirty="0" smtClean="0"/>
          </a:p>
          <a:p>
            <a:pPr algn="just"/>
            <a:r>
              <a:rPr lang="ru-RU" sz="1200" dirty="0" smtClean="0"/>
              <a:t>Национальная экономика                                                     4196,59</a:t>
            </a:r>
            <a:endParaRPr lang="ru-RU" sz="1200" dirty="0" smtClean="0"/>
          </a:p>
          <a:p>
            <a:pPr algn="just"/>
            <a:r>
              <a:rPr lang="ru-RU" sz="1200" dirty="0" smtClean="0"/>
              <a:t>Жилищно-коммунальное хозяйство                                      9548,62</a:t>
            </a:r>
            <a:endParaRPr lang="ru-RU" sz="1200" dirty="0" smtClean="0"/>
          </a:p>
          <a:p>
            <a:pPr algn="just"/>
            <a:r>
              <a:rPr lang="ru-RU" sz="1200" dirty="0" smtClean="0"/>
              <a:t>Культура, кинематография                                                  7503,42</a:t>
            </a:r>
            <a:endParaRPr lang="ru-RU" sz="1200" dirty="0" smtClean="0"/>
          </a:p>
          <a:p>
            <a:pPr algn="just"/>
            <a:r>
              <a:rPr lang="ru-RU" sz="1200" dirty="0" smtClean="0"/>
              <a:t>Физическая культура и спорт                                                372,47</a:t>
            </a:r>
            <a:endParaRPr lang="ru-RU" sz="1200" dirty="0" smtClean="0"/>
          </a:p>
          <a:p>
            <a:pPr algn="just"/>
            <a:r>
              <a:rPr lang="ru-RU" sz="1200" dirty="0" smtClean="0"/>
              <a:t>Межбюджетные трансферты                                              40540,72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81496" y="404664"/>
            <a:ext cx="7313930" cy="398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-9548,62тыс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5279" y="1706896"/>
            <a:ext cx="1558925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2161,16тыс.руб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9842" y="3645024"/>
            <a:ext cx="2522220" cy="1168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206,34тыс.руб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Энергосбережение-48,85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860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7132,27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</a:endParaRP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Коммунальное хозяйство - 0,0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7428" y="404664"/>
            <a:ext cx="6322060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372,47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93595" y="3882552"/>
            <a:ext cx="2496820" cy="860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143,03тыс.руб.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  <a:endParaRPr lang="ru-RU" sz="10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229,44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10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3423" y="404664"/>
            <a:ext cx="5797550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2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4955,59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06666" y="1999282"/>
            <a:ext cx="1318260" cy="491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3868,05 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26051" y="3882552"/>
            <a:ext cx="1231900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271,86тыс.руб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1247" y="5638167"/>
            <a:ext cx="1961515" cy="553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815,68тыс.руб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0959" y="404664"/>
            <a:ext cx="5634990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4196,59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82516" y="1999282"/>
            <a:ext cx="1566545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710,57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3350,95 </a:t>
            </a:r>
            <a:r>
              <a:rPr lang="ru-RU" sz="1000" b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3867150" y="3225165"/>
            <a:ext cx="1607820" cy="659765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scaled="0"/>
          </a:gradFill>
        </p:spPr>
        <p:txBody>
          <a:bodyPr wrap="square" rtlCol="0" anchor="t">
            <a:noAutofit/>
          </a:bodyPr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Цент занятости населения-135,07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.</a:t>
            </a:r>
            <a:endParaRPr lang="ru-RU" altLang="en-US" sz="1000" b="1" i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256" y="404664"/>
            <a:ext cx="5486400" cy="7067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2023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154,36тыс.рублей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1698" y="2492896"/>
            <a:ext cx="1481455" cy="398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154,36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10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5014</Words>
  <Application>WPS Presentation</Application>
  <PresentationFormat>Экран (4:3)</PresentationFormat>
  <Paragraphs>227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Georgia</vt:lpstr>
      <vt:lpstr>Trebuchet MS</vt:lpstr>
      <vt:lpstr>Microsoft YaHei</vt:lpstr>
      <vt:lpstr>Arial Unicode MS</vt:lpstr>
      <vt:lpstr>Calibri</vt:lpstr>
      <vt:lpstr>Arial Black</vt:lpstr>
      <vt:lpstr>Воздушный поток</vt:lpstr>
      <vt:lpstr>PowerPoint 演示文稿</vt:lpstr>
      <vt:lpstr>PowerPoint 演示文稿</vt:lpstr>
      <vt:lpstr>PowerPoint 演示文稿</vt:lpstr>
      <vt:lpstr>Расходы бюджета сельского поселения Вата  За 2 квартал 2023 года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301</cp:revision>
  <cp:lastPrinted>2018-04-09T10:50:00Z</cp:lastPrinted>
  <dcterms:created xsi:type="dcterms:W3CDTF">2013-08-08T06:26:00Z</dcterms:created>
  <dcterms:modified xsi:type="dcterms:W3CDTF">2023-10-10T04:48:48Z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3381FDAED6D04B4D8050C10353D4585C_12</vt:lpwstr>
  </property>
  <property fmtid="{D5CDD505-2E9C-101B-9397-08002B2CF9AE}" pid="3" name="KSOProductBuildVer">
    <vt:lpwstr>1049-12.2.0.13215</vt:lpwstr>
  </property>
</Properties>
</file>